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3"/>
  </p:notesMasterIdLst>
  <p:handoutMasterIdLst>
    <p:handoutMasterId r:id="rId34"/>
  </p:handout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8" r:id="rId31"/>
    <p:sldId id="289" r:id="rId32"/>
  </p:sldIdLst>
  <p:sldSz cx="7200900" cy="10440988"/>
  <p:notesSz cx="6797675" cy="9928225"/>
  <p:defaultTextStyle>
    <a:defPPr>
      <a:defRPr lang="de-DE"/>
    </a:defPPr>
    <a:lvl1pPr marL="0" algn="l" defTabSz="981883" rtl="0" eaLnBrk="1" latinLnBrk="0" hangingPunct="1">
      <a:defRPr sz="1900" kern="1200">
        <a:solidFill>
          <a:schemeClr val="tx1"/>
        </a:solidFill>
        <a:latin typeface="+mn-lt"/>
        <a:ea typeface="+mn-ea"/>
        <a:cs typeface="+mn-cs"/>
      </a:defRPr>
    </a:lvl1pPr>
    <a:lvl2pPr marL="490941" algn="l" defTabSz="981883" rtl="0" eaLnBrk="1" latinLnBrk="0" hangingPunct="1">
      <a:defRPr sz="1900" kern="1200">
        <a:solidFill>
          <a:schemeClr val="tx1"/>
        </a:solidFill>
        <a:latin typeface="+mn-lt"/>
        <a:ea typeface="+mn-ea"/>
        <a:cs typeface="+mn-cs"/>
      </a:defRPr>
    </a:lvl2pPr>
    <a:lvl3pPr marL="981883" algn="l" defTabSz="981883" rtl="0" eaLnBrk="1" latinLnBrk="0" hangingPunct="1">
      <a:defRPr sz="1900" kern="1200">
        <a:solidFill>
          <a:schemeClr val="tx1"/>
        </a:solidFill>
        <a:latin typeface="+mn-lt"/>
        <a:ea typeface="+mn-ea"/>
        <a:cs typeface="+mn-cs"/>
      </a:defRPr>
    </a:lvl3pPr>
    <a:lvl4pPr marL="1472824" algn="l" defTabSz="981883" rtl="0" eaLnBrk="1" latinLnBrk="0" hangingPunct="1">
      <a:defRPr sz="1900" kern="1200">
        <a:solidFill>
          <a:schemeClr val="tx1"/>
        </a:solidFill>
        <a:latin typeface="+mn-lt"/>
        <a:ea typeface="+mn-ea"/>
        <a:cs typeface="+mn-cs"/>
      </a:defRPr>
    </a:lvl4pPr>
    <a:lvl5pPr marL="1963765" algn="l" defTabSz="981883" rtl="0" eaLnBrk="1" latinLnBrk="0" hangingPunct="1">
      <a:defRPr sz="1900" kern="1200">
        <a:solidFill>
          <a:schemeClr val="tx1"/>
        </a:solidFill>
        <a:latin typeface="+mn-lt"/>
        <a:ea typeface="+mn-ea"/>
        <a:cs typeface="+mn-cs"/>
      </a:defRPr>
    </a:lvl5pPr>
    <a:lvl6pPr marL="2454707" algn="l" defTabSz="981883" rtl="0" eaLnBrk="1" latinLnBrk="0" hangingPunct="1">
      <a:defRPr sz="1900" kern="1200">
        <a:solidFill>
          <a:schemeClr val="tx1"/>
        </a:solidFill>
        <a:latin typeface="+mn-lt"/>
        <a:ea typeface="+mn-ea"/>
        <a:cs typeface="+mn-cs"/>
      </a:defRPr>
    </a:lvl6pPr>
    <a:lvl7pPr marL="2945648" algn="l" defTabSz="981883" rtl="0" eaLnBrk="1" latinLnBrk="0" hangingPunct="1">
      <a:defRPr sz="1900" kern="1200">
        <a:solidFill>
          <a:schemeClr val="tx1"/>
        </a:solidFill>
        <a:latin typeface="+mn-lt"/>
        <a:ea typeface="+mn-ea"/>
        <a:cs typeface="+mn-cs"/>
      </a:defRPr>
    </a:lvl7pPr>
    <a:lvl8pPr marL="3436590" algn="l" defTabSz="981883" rtl="0" eaLnBrk="1" latinLnBrk="0" hangingPunct="1">
      <a:defRPr sz="1900" kern="1200">
        <a:solidFill>
          <a:schemeClr val="tx1"/>
        </a:solidFill>
        <a:latin typeface="+mn-lt"/>
        <a:ea typeface="+mn-ea"/>
        <a:cs typeface="+mn-cs"/>
      </a:defRPr>
    </a:lvl8pPr>
    <a:lvl9pPr marL="3927531" algn="l" defTabSz="981883"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89">
          <p15:clr>
            <a:srgbClr val="A4A3A4"/>
          </p15:clr>
        </p15:guide>
        <p15:guide id="2" pos="2268">
          <p15:clr>
            <a:srgbClr val="A4A3A4"/>
          </p15:clr>
        </p15:guide>
      </p15:sldGuideLst>
    </p:ext>
    <p:ext uri="{2D200454-40CA-4A62-9FC3-DE9A4176ACB9}">
      <p15:notesGuideLst xmlns:p15="http://schemas.microsoft.com/office/powerpoint/2012/main">
        <p15:guide id="1" orient="horz" pos="3128">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D600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72" d="100"/>
          <a:sy n="72" d="100"/>
        </p:scale>
        <p:origin x="3168" y="78"/>
      </p:cViewPr>
      <p:guideLst>
        <p:guide orient="horz" pos="3289"/>
        <p:guide pos="2268"/>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866"/>
    </p:cViewPr>
  </p:sorterViewPr>
  <p:notesViewPr>
    <p:cSldViewPr>
      <p:cViewPr varScale="1">
        <p:scale>
          <a:sx n="65" d="100"/>
          <a:sy n="65" d="100"/>
        </p:scale>
        <p:origin x="-2658" y="-108"/>
      </p:cViewPr>
      <p:guideLst>
        <p:guide orient="horz" pos="3128"/>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2945659" cy="496411"/>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50444" y="0"/>
            <a:ext cx="2945659" cy="496411"/>
          </a:xfrm>
          <a:prstGeom prst="rect">
            <a:avLst/>
          </a:prstGeom>
        </p:spPr>
        <p:txBody>
          <a:bodyPr vert="horz" lIns="91440" tIns="45720" rIns="91440" bIns="45720" rtlCol="0"/>
          <a:lstStyle>
            <a:lvl1pPr algn="r">
              <a:defRPr sz="1200"/>
            </a:lvl1pPr>
          </a:lstStyle>
          <a:p>
            <a:fld id="{5E373EAF-4BC5-48E2-A6C9-8ADAD3D499B0}" type="datetimeFigureOut">
              <a:rPr lang="de-DE" smtClean="0"/>
              <a:t>25.07.2024</a:t>
            </a:fld>
            <a:endParaRPr lang="de-DE"/>
          </a:p>
        </p:txBody>
      </p:sp>
      <p:sp>
        <p:nvSpPr>
          <p:cNvPr id="4" name="Fußzeilenplatzhalter 3"/>
          <p:cNvSpPr>
            <a:spLocks noGrp="1"/>
          </p:cNvSpPr>
          <p:nvPr>
            <p:ph type="ftr" sz="quarter" idx="2"/>
          </p:nvPr>
        </p:nvSpPr>
        <p:spPr>
          <a:xfrm>
            <a:off x="1" y="9430091"/>
            <a:ext cx="2945659" cy="496411"/>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50444" y="9430091"/>
            <a:ext cx="2945659" cy="496411"/>
          </a:xfrm>
          <a:prstGeom prst="rect">
            <a:avLst/>
          </a:prstGeom>
        </p:spPr>
        <p:txBody>
          <a:bodyPr vert="horz" lIns="91440" tIns="45720" rIns="91440" bIns="45720" rtlCol="0" anchor="b"/>
          <a:lstStyle>
            <a:lvl1pPr algn="r">
              <a:defRPr sz="1200"/>
            </a:lvl1pPr>
          </a:lstStyle>
          <a:p>
            <a:fld id="{DF89949A-0000-42F8-A3D5-F4B8E2C4CC2F}" type="slidenum">
              <a:rPr lang="de-DE" smtClean="0"/>
              <a:t>‹Nr.›</a:t>
            </a:fld>
            <a:endParaRPr lang="de-DE"/>
          </a:p>
        </p:txBody>
      </p:sp>
    </p:spTree>
    <p:extLst>
      <p:ext uri="{BB962C8B-B14F-4D97-AF65-F5344CB8AC3E}">
        <p14:creationId xmlns:p14="http://schemas.microsoft.com/office/powerpoint/2010/main" val="113358075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2945659" cy="496411"/>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4" y="0"/>
            <a:ext cx="2945659" cy="496411"/>
          </a:xfrm>
          <a:prstGeom prst="rect">
            <a:avLst/>
          </a:prstGeom>
        </p:spPr>
        <p:txBody>
          <a:bodyPr vert="horz" lIns="91440" tIns="45720" rIns="91440" bIns="45720" rtlCol="0"/>
          <a:lstStyle>
            <a:lvl1pPr algn="r">
              <a:defRPr sz="1200"/>
            </a:lvl1pPr>
          </a:lstStyle>
          <a:p>
            <a:fld id="{80E3377B-C15C-4940-8EF4-4318C889065F}" type="datetimeFigureOut">
              <a:rPr lang="de-DE" smtClean="0"/>
              <a:t>25.07.2024</a:t>
            </a:fld>
            <a:endParaRPr lang="de-DE"/>
          </a:p>
        </p:txBody>
      </p:sp>
      <p:sp>
        <p:nvSpPr>
          <p:cNvPr id="4" name="Folienbildplatzhalter 3"/>
          <p:cNvSpPr>
            <a:spLocks noGrp="1" noRot="1" noChangeAspect="1"/>
          </p:cNvSpPr>
          <p:nvPr>
            <p:ph type="sldImg" idx="2"/>
          </p:nvPr>
        </p:nvSpPr>
        <p:spPr>
          <a:xfrm>
            <a:off x="2114550" y="744538"/>
            <a:ext cx="2568575"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1" y="9430091"/>
            <a:ext cx="2945659" cy="496411"/>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4" y="9430091"/>
            <a:ext cx="2945659" cy="496411"/>
          </a:xfrm>
          <a:prstGeom prst="rect">
            <a:avLst/>
          </a:prstGeom>
        </p:spPr>
        <p:txBody>
          <a:bodyPr vert="horz" lIns="91440" tIns="45720" rIns="91440" bIns="45720" rtlCol="0" anchor="b"/>
          <a:lstStyle>
            <a:lvl1pPr algn="r">
              <a:defRPr sz="1200"/>
            </a:lvl1pPr>
          </a:lstStyle>
          <a:p>
            <a:fld id="{F94152F6-4449-4FFE-A113-E7A14ECBDB02}" type="slidenum">
              <a:rPr lang="de-DE" smtClean="0"/>
              <a:t>‹Nr.›</a:t>
            </a:fld>
            <a:endParaRPr lang="de-DE"/>
          </a:p>
        </p:txBody>
      </p:sp>
    </p:spTree>
    <p:extLst>
      <p:ext uri="{BB962C8B-B14F-4D97-AF65-F5344CB8AC3E}">
        <p14:creationId xmlns:p14="http://schemas.microsoft.com/office/powerpoint/2010/main" val="3165228258"/>
      </p:ext>
    </p:extLst>
  </p:cSld>
  <p:clrMap bg1="lt1" tx1="dk1" bg2="lt2" tx2="dk2" accent1="accent1" accent2="accent2" accent3="accent3" accent4="accent4" accent5="accent5" accent6="accent6" hlink="hlink" folHlink="folHlink"/>
  <p:hf hdr="0" ftr="0" dt="0"/>
  <p:notesStyle>
    <a:lvl1pPr marL="0" algn="l" defTabSz="981883" rtl="0" eaLnBrk="1" latinLnBrk="0" hangingPunct="1">
      <a:defRPr sz="1300" kern="1200">
        <a:solidFill>
          <a:schemeClr val="tx1"/>
        </a:solidFill>
        <a:latin typeface="+mn-lt"/>
        <a:ea typeface="+mn-ea"/>
        <a:cs typeface="+mn-cs"/>
      </a:defRPr>
    </a:lvl1pPr>
    <a:lvl2pPr marL="490941" algn="l" defTabSz="981883" rtl="0" eaLnBrk="1" latinLnBrk="0" hangingPunct="1">
      <a:defRPr sz="1300" kern="1200">
        <a:solidFill>
          <a:schemeClr val="tx1"/>
        </a:solidFill>
        <a:latin typeface="+mn-lt"/>
        <a:ea typeface="+mn-ea"/>
        <a:cs typeface="+mn-cs"/>
      </a:defRPr>
    </a:lvl2pPr>
    <a:lvl3pPr marL="981883" algn="l" defTabSz="981883" rtl="0" eaLnBrk="1" latinLnBrk="0" hangingPunct="1">
      <a:defRPr sz="1300" kern="1200">
        <a:solidFill>
          <a:schemeClr val="tx1"/>
        </a:solidFill>
        <a:latin typeface="+mn-lt"/>
        <a:ea typeface="+mn-ea"/>
        <a:cs typeface="+mn-cs"/>
      </a:defRPr>
    </a:lvl3pPr>
    <a:lvl4pPr marL="1472824" algn="l" defTabSz="981883" rtl="0" eaLnBrk="1" latinLnBrk="0" hangingPunct="1">
      <a:defRPr sz="1300" kern="1200">
        <a:solidFill>
          <a:schemeClr val="tx1"/>
        </a:solidFill>
        <a:latin typeface="+mn-lt"/>
        <a:ea typeface="+mn-ea"/>
        <a:cs typeface="+mn-cs"/>
      </a:defRPr>
    </a:lvl4pPr>
    <a:lvl5pPr marL="1963765" algn="l" defTabSz="981883" rtl="0" eaLnBrk="1" latinLnBrk="0" hangingPunct="1">
      <a:defRPr sz="1300" kern="1200">
        <a:solidFill>
          <a:schemeClr val="tx1"/>
        </a:solidFill>
        <a:latin typeface="+mn-lt"/>
        <a:ea typeface="+mn-ea"/>
        <a:cs typeface="+mn-cs"/>
      </a:defRPr>
    </a:lvl5pPr>
    <a:lvl6pPr marL="2454707" algn="l" defTabSz="981883" rtl="0" eaLnBrk="1" latinLnBrk="0" hangingPunct="1">
      <a:defRPr sz="1300" kern="1200">
        <a:solidFill>
          <a:schemeClr val="tx1"/>
        </a:solidFill>
        <a:latin typeface="+mn-lt"/>
        <a:ea typeface="+mn-ea"/>
        <a:cs typeface="+mn-cs"/>
      </a:defRPr>
    </a:lvl6pPr>
    <a:lvl7pPr marL="2945648" algn="l" defTabSz="981883" rtl="0" eaLnBrk="1" latinLnBrk="0" hangingPunct="1">
      <a:defRPr sz="1300" kern="1200">
        <a:solidFill>
          <a:schemeClr val="tx1"/>
        </a:solidFill>
        <a:latin typeface="+mn-lt"/>
        <a:ea typeface="+mn-ea"/>
        <a:cs typeface="+mn-cs"/>
      </a:defRPr>
    </a:lvl7pPr>
    <a:lvl8pPr marL="3436590" algn="l" defTabSz="981883" rtl="0" eaLnBrk="1" latinLnBrk="0" hangingPunct="1">
      <a:defRPr sz="1300" kern="1200">
        <a:solidFill>
          <a:schemeClr val="tx1"/>
        </a:solidFill>
        <a:latin typeface="+mn-lt"/>
        <a:ea typeface="+mn-ea"/>
        <a:cs typeface="+mn-cs"/>
      </a:defRPr>
    </a:lvl8pPr>
    <a:lvl9pPr marL="3927531" algn="l" defTabSz="981883"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114550" y="744538"/>
            <a:ext cx="2568575" cy="3722687"/>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F94152F6-4449-4FFE-A113-E7A14ECBDB02}" type="slidenum">
              <a:rPr lang="de-DE" smtClean="0"/>
              <a:t>1</a:t>
            </a:fld>
            <a:endParaRPr lang="de-DE"/>
          </a:p>
        </p:txBody>
      </p:sp>
    </p:spTree>
    <p:extLst>
      <p:ext uri="{BB962C8B-B14F-4D97-AF65-F5344CB8AC3E}">
        <p14:creationId xmlns:p14="http://schemas.microsoft.com/office/powerpoint/2010/main" val="2243575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114550" y="744538"/>
            <a:ext cx="2568575" cy="3722687"/>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F94152F6-4449-4FFE-A113-E7A14ECBDB02}" type="slidenum">
              <a:rPr lang="de-DE" smtClean="0"/>
              <a:t>2</a:t>
            </a:fld>
            <a:endParaRPr lang="de-DE"/>
          </a:p>
        </p:txBody>
      </p:sp>
    </p:spTree>
    <p:extLst>
      <p:ext uri="{BB962C8B-B14F-4D97-AF65-F5344CB8AC3E}">
        <p14:creationId xmlns:p14="http://schemas.microsoft.com/office/powerpoint/2010/main" val="20693566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540068" y="3243478"/>
            <a:ext cx="6120765" cy="223804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080135" y="5916560"/>
            <a:ext cx="5040630" cy="2668252"/>
          </a:xfrm>
        </p:spPr>
        <p:txBody>
          <a:bodyPr/>
          <a:lstStyle>
            <a:lvl1pPr marL="0" indent="0" algn="ctr">
              <a:buNone/>
              <a:defRPr>
                <a:solidFill>
                  <a:schemeClr val="tx1">
                    <a:tint val="75000"/>
                  </a:schemeClr>
                </a:solidFill>
              </a:defRPr>
            </a:lvl1pPr>
            <a:lvl2pPr marL="490941" indent="0" algn="ctr">
              <a:buNone/>
              <a:defRPr>
                <a:solidFill>
                  <a:schemeClr val="tx1">
                    <a:tint val="75000"/>
                  </a:schemeClr>
                </a:solidFill>
              </a:defRPr>
            </a:lvl2pPr>
            <a:lvl3pPr marL="981883" indent="0" algn="ctr">
              <a:buNone/>
              <a:defRPr>
                <a:solidFill>
                  <a:schemeClr val="tx1">
                    <a:tint val="75000"/>
                  </a:schemeClr>
                </a:solidFill>
              </a:defRPr>
            </a:lvl3pPr>
            <a:lvl4pPr marL="1472824" indent="0" algn="ctr">
              <a:buNone/>
              <a:defRPr>
                <a:solidFill>
                  <a:schemeClr val="tx1">
                    <a:tint val="75000"/>
                  </a:schemeClr>
                </a:solidFill>
              </a:defRPr>
            </a:lvl4pPr>
            <a:lvl5pPr marL="1963765" indent="0" algn="ctr">
              <a:buNone/>
              <a:defRPr>
                <a:solidFill>
                  <a:schemeClr val="tx1">
                    <a:tint val="75000"/>
                  </a:schemeClr>
                </a:solidFill>
              </a:defRPr>
            </a:lvl5pPr>
            <a:lvl6pPr marL="2454707" indent="0" algn="ctr">
              <a:buNone/>
              <a:defRPr>
                <a:solidFill>
                  <a:schemeClr val="tx1">
                    <a:tint val="75000"/>
                  </a:schemeClr>
                </a:solidFill>
              </a:defRPr>
            </a:lvl6pPr>
            <a:lvl7pPr marL="2945648" indent="0" algn="ctr">
              <a:buNone/>
              <a:defRPr>
                <a:solidFill>
                  <a:schemeClr val="tx1">
                    <a:tint val="75000"/>
                  </a:schemeClr>
                </a:solidFill>
              </a:defRPr>
            </a:lvl7pPr>
            <a:lvl8pPr marL="3436590" indent="0" algn="ctr">
              <a:buNone/>
              <a:defRPr>
                <a:solidFill>
                  <a:schemeClr val="tx1">
                    <a:tint val="75000"/>
                  </a:schemeClr>
                </a:solidFill>
              </a:defRPr>
            </a:lvl8pPr>
            <a:lvl9pPr marL="3927531"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38A98ED9-DB61-4CA9-B1E8-4D086D7A05CE}" type="datetime1">
              <a:rPr lang="de-DE" smtClean="0"/>
              <a:t>25.07.2024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7579387-87A6-487A-8144-BCF1E156C917}" type="slidenum">
              <a:rPr lang="de-DE" smtClean="0"/>
              <a:t>‹Nr.›</a:t>
            </a:fld>
            <a:endParaRPr lang="de-DE"/>
          </a:p>
        </p:txBody>
      </p:sp>
    </p:spTree>
    <p:extLst>
      <p:ext uri="{BB962C8B-B14F-4D97-AF65-F5344CB8AC3E}">
        <p14:creationId xmlns:p14="http://schemas.microsoft.com/office/powerpoint/2010/main" val="2148328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3CD84F14-F898-4D2D-8E14-7FC6E2B94DE8}" type="datetime1">
              <a:rPr lang="de-DE" smtClean="0"/>
              <a:t>25.07.2024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7579387-87A6-487A-8144-BCF1E156C917}" type="slidenum">
              <a:rPr lang="de-DE" smtClean="0"/>
              <a:t>‹Nr.›</a:t>
            </a:fld>
            <a:endParaRPr lang="de-DE"/>
          </a:p>
        </p:txBody>
      </p:sp>
    </p:spTree>
    <p:extLst>
      <p:ext uri="{BB962C8B-B14F-4D97-AF65-F5344CB8AC3E}">
        <p14:creationId xmlns:p14="http://schemas.microsoft.com/office/powerpoint/2010/main" val="1645762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3915489" y="558305"/>
            <a:ext cx="1215153" cy="11876624"/>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270036" y="558305"/>
            <a:ext cx="3525441" cy="11876624"/>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B9EC860-391F-400A-8D63-176A5814861D}" type="datetime1">
              <a:rPr lang="de-DE" smtClean="0"/>
              <a:t>25.07.2024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7579387-87A6-487A-8144-BCF1E156C917}" type="slidenum">
              <a:rPr lang="de-DE" smtClean="0"/>
              <a:t>‹Nr.›</a:t>
            </a:fld>
            <a:endParaRPr lang="de-DE"/>
          </a:p>
        </p:txBody>
      </p:sp>
    </p:spTree>
    <p:extLst>
      <p:ext uri="{BB962C8B-B14F-4D97-AF65-F5344CB8AC3E}">
        <p14:creationId xmlns:p14="http://schemas.microsoft.com/office/powerpoint/2010/main" val="1059430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D724E0A1-B4BF-49FE-B520-349C22D54D68}" type="datetime1">
              <a:rPr lang="de-DE" smtClean="0"/>
              <a:t>25.07.2024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7579387-87A6-487A-8144-BCF1E156C917}" type="slidenum">
              <a:rPr lang="de-DE" smtClean="0"/>
              <a:t>‹Nr.›</a:t>
            </a:fld>
            <a:endParaRPr lang="de-DE"/>
          </a:p>
        </p:txBody>
      </p:sp>
    </p:spTree>
    <p:extLst>
      <p:ext uri="{BB962C8B-B14F-4D97-AF65-F5344CB8AC3E}">
        <p14:creationId xmlns:p14="http://schemas.microsoft.com/office/powerpoint/2010/main" val="4173560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568822" y="6709302"/>
            <a:ext cx="6120765" cy="2073697"/>
          </a:xfrm>
        </p:spPr>
        <p:txBody>
          <a:bodyPr anchor="t"/>
          <a:lstStyle>
            <a:lvl1pPr algn="l">
              <a:defRPr sz="43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568822" y="4425339"/>
            <a:ext cx="6120765" cy="2283965"/>
          </a:xfrm>
        </p:spPr>
        <p:txBody>
          <a:bodyPr anchor="b"/>
          <a:lstStyle>
            <a:lvl1pPr marL="0" indent="0">
              <a:buNone/>
              <a:defRPr sz="2100">
                <a:solidFill>
                  <a:schemeClr val="tx1">
                    <a:tint val="75000"/>
                  </a:schemeClr>
                </a:solidFill>
              </a:defRPr>
            </a:lvl1pPr>
            <a:lvl2pPr marL="490941" indent="0">
              <a:buNone/>
              <a:defRPr sz="1900">
                <a:solidFill>
                  <a:schemeClr val="tx1">
                    <a:tint val="75000"/>
                  </a:schemeClr>
                </a:solidFill>
              </a:defRPr>
            </a:lvl2pPr>
            <a:lvl3pPr marL="981883" indent="0">
              <a:buNone/>
              <a:defRPr sz="1700">
                <a:solidFill>
                  <a:schemeClr val="tx1">
                    <a:tint val="75000"/>
                  </a:schemeClr>
                </a:solidFill>
              </a:defRPr>
            </a:lvl3pPr>
            <a:lvl4pPr marL="1472824" indent="0">
              <a:buNone/>
              <a:defRPr sz="1500">
                <a:solidFill>
                  <a:schemeClr val="tx1">
                    <a:tint val="75000"/>
                  </a:schemeClr>
                </a:solidFill>
              </a:defRPr>
            </a:lvl4pPr>
            <a:lvl5pPr marL="1963765" indent="0">
              <a:buNone/>
              <a:defRPr sz="1500">
                <a:solidFill>
                  <a:schemeClr val="tx1">
                    <a:tint val="75000"/>
                  </a:schemeClr>
                </a:solidFill>
              </a:defRPr>
            </a:lvl5pPr>
            <a:lvl6pPr marL="2454707" indent="0">
              <a:buNone/>
              <a:defRPr sz="1500">
                <a:solidFill>
                  <a:schemeClr val="tx1">
                    <a:tint val="75000"/>
                  </a:schemeClr>
                </a:solidFill>
              </a:defRPr>
            </a:lvl6pPr>
            <a:lvl7pPr marL="2945648" indent="0">
              <a:buNone/>
              <a:defRPr sz="1500">
                <a:solidFill>
                  <a:schemeClr val="tx1">
                    <a:tint val="75000"/>
                  </a:schemeClr>
                </a:solidFill>
              </a:defRPr>
            </a:lvl7pPr>
            <a:lvl8pPr marL="3436590" indent="0">
              <a:buNone/>
              <a:defRPr sz="1500">
                <a:solidFill>
                  <a:schemeClr val="tx1">
                    <a:tint val="75000"/>
                  </a:schemeClr>
                </a:solidFill>
              </a:defRPr>
            </a:lvl8pPr>
            <a:lvl9pPr marL="3927531" indent="0">
              <a:buNone/>
              <a:defRPr sz="15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ABA9806D-C0A8-46A4-8057-529544C39D00}" type="datetime1">
              <a:rPr lang="de-DE" smtClean="0"/>
              <a:t>25.07.2024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7579387-87A6-487A-8144-BCF1E156C917}" type="slidenum">
              <a:rPr lang="de-DE" smtClean="0"/>
              <a:t>‹Nr.›</a:t>
            </a:fld>
            <a:endParaRPr lang="de-DE"/>
          </a:p>
        </p:txBody>
      </p:sp>
    </p:spTree>
    <p:extLst>
      <p:ext uri="{BB962C8B-B14F-4D97-AF65-F5344CB8AC3E}">
        <p14:creationId xmlns:p14="http://schemas.microsoft.com/office/powerpoint/2010/main" val="1208229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270036" y="3248308"/>
            <a:ext cx="2370296" cy="9186620"/>
          </a:xfrm>
        </p:spPr>
        <p:txBody>
          <a:bodyPr/>
          <a:lstStyle>
            <a:lvl1pPr>
              <a:defRPr sz="3000"/>
            </a:lvl1pPr>
            <a:lvl2pPr>
              <a:defRPr sz="2600"/>
            </a:lvl2pPr>
            <a:lvl3pPr>
              <a:defRPr sz="2100"/>
            </a:lvl3pPr>
            <a:lvl4pPr>
              <a:defRPr sz="1900"/>
            </a:lvl4pPr>
            <a:lvl5pPr>
              <a:defRPr sz="1900"/>
            </a:lvl5pPr>
            <a:lvl6pPr>
              <a:defRPr sz="1900"/>
            </a:lvl6pPr>
            <a:lvl7pPr>
              <a:defRPr sz="1900"/>
            </a:lvl7pPr>
            <a:lvl8pPr>
              <a:defRPr sz="1900"/>
            </a:lvl8pPr>
            <a:lvl9pPr>
              <a:defRPr sz="19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2760347" y="3248308"/>
            <a:ext cx="2370296" cy="9186620"/>
          </a:xfrm>
        </p:spPr>
        <p:txBody>
          <a:bodyPr/>
          <a:lstStyle>
            <a:lvl1pPr>
              <a:defRPr sz="3000"/>
            </a:lvl1pPr>
            <a:lvl2pPr>
              <a:defRPr sz="2600"/>
            </a:lvl2pPr>
            <a:lvl3pPr>
              <a:defRPr sz="2100"/>
            </a:lvl3pPr>
            <a:lvl4pPr>
              <a:defRPr sz="1900"/>
            </a:lvl4pPr>
            <a:lvl5pPr>
              <a:defRPr sz="1900"/>
            </a:lvl5pPr>
            <a:lvl6pPr>
              <a:defRPr sz="1900"/>
            </a:lvl6pPr>
            <a:lvl7pPr>
              <a:defRPr sz="1900"/>
            </a:lvl7pPr>
            <a:lvl8pPr>
              <a:defRPr sz="1900"/>
            </a:lvl8pPr>
            <a:lvl9pPr>
              <a:defRPr sz="19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7D624AA6-85EF-42A4-A322-8BAD03F2E19F}" type="datetime1">
              <a:rPr lang="de-DE" smtClean="0"/>
              <a:t>25.07.2024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7579387-87A6-487A-8144-BCF1E156C917}" type="slidenum">
              <a:rPr lang="de-DE" smtClean="0"/>
              <a:t>‹Nr.›</a:t>
            </a:fld>
            <a:endParaRPr lang="de-DE"/>
          </a:p>
        </p:txBody>
      </p:sp>
    </p:spTree>
    <p:extLst>
      <p:ext uri="{BB962C8B-B14F-4D97-AF65-F5344CB8AC3E}">
        <p14:creationId xmlns:p14="http://schemas.microsoft.com/office/powerpoint/2010/main" val="1409310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360045" y="418124"/>
            <a:ext cx="6480810" cy="1740165"/>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360046" y="2337139"/>
            <a:ext cx="3181648" cy="974008"/>
          </a:xfrm>
        </p:spPr>
        <p:txBody>
          <a:bodyPr anchor="b"/>
          <a:lstStyle>
            <a:lvl1pPr marL="0" indent="0">
              <a:buNone/>
              <a:defRPr sz="2600" b="1"/>
            </a:lvl1pPr>
            <a:lvl2pPr marL="490941" indent="0">
              <a:buNone/>
              <a:defRPr sz="2100" b="1"/>
            </a:lvl2pPr>
            <a:lvl3pPr marL="981883" indent="0">
              <a:buNone/>
              <a:defRPr sz="1900" b="1"/>
            </a:lvl3pPr>
            <a:lvl4pPr marL="1472824" indent="0">
              <a:buNone/>
              <a:defRPr sz="1700" b="1"/>
            </a:lvl4pPr>
            <a:lvl5pPr marL="1963765" indent="0">
              <a:buNone/>
              <a:defRPr sz="1700" b="1"/>
            </a:lvl5pPr>
            <a:lvl6pPr marL="2454707" indent="0">
              <a:buNone/>
              <a:defRPr sz="1700" b="1"/>
            </a:lvl6pPr>
            <a:lvl7pPr marL="2945648" indent="0">
              <a:buNone/>
              <a:defRPr sz="1700" b="1"/>
            </a:lvl7pPr>
            <a:lvl8pPr marL="3436590" indent="0">
              <a:buNone/>
              <a:defRPr sz="1700" b="1"/>
            </a:lvl8pPr>
            <a:lvl9pPr marL="3927531" indent="0">
              <a:buNone/>
              <a:defRPr sz="1700" b="1"/>
            </a:lvl9pPr>
          </a:lstStyle>
          <a:p>
            <a:pPr lvl="0"/>
            <a:r>
              <a:rPr lang="de-DE" smtClean="0"/>
              <a:t>Textmasterformat bearbeiten</a:t>
            </a:r>
          </a:p>
        </p:txBody>
      </p:sp>
      <p:sp>
        <p:nvSpPr>
          <p:cNvPr id="4" name="Inhaltsplatzhalter 3"/>
          <p:cNvSpPr>
            <a:spLocks noGrp="1"/>
          </p:cNvSpPr>
          <p:nvPr>
            <p:ph sz="half" idx="2"/>
          </p:nvPr>
        </p:nvSpPr>
        <p:spPr>
          <a:xfrm>
            <a:off x="360046" y="3311147"/>
            <a:ext cx="3181648" cy="6015653"/>
          </a:xfrm>
        </p:spPr>
        <p:txBody>
          <a:bodyPr/>
          <a:lstStyle>
            <a:lvl1pPr>
              <a:defRPr sz="26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3657960" y="2337139"/>
            <a:ext cx="3182898" cy="974008"/>
          </a:xfrm>
        </p:spPr>
        <p:txBody>
          <a:bodyPr anchor="b"/>
          <a:lstStyle>
            <a:lvl1pPr marL="0" indent="0">
              <a:buNone/>
              <a:defRPr sz="2600" b="1"/>
            </a:lvl1pPr>
            <a:lvl2pPr marL="490941" indent="0">
              <a:buNone/>
              <a:defRPr sz="2100" b="1"/>
            </a:lvl2pPr>
            <a:lvl3pPr marL="981883" indent="0">
              <a:buNone/>
              <a:defRPr sz="1900" b="1"/>
            </a:lvl3pPr>
            <a:lvl4pPr marL="1472824" indent="0">
              <a:buNone/>
              <a:defRPr sz="1700" b="1"/>
            </a:lvl4pPr>
            <a:lvl5pPr marL="1963765" indent="0">
              <a:buNone/>
              <a:defRPr sz="1700" b="1"/>
            </a:lvl5pPr>
            <a:lvl6pPr marL="2454707" indent="0">
              <a:buNone/>
              <a:defRPr sz="1700" b="1"/>
            </a:lvl6pPr>
            <a:lvl7pPr marL="2945648" indent="0">
              <a:buNone/>
              <a:defRPr sz="1700" b="1"/>
            </a:lvl7pPr>
            <a:lvl8pPr marL="3436590" indent="0">
              <a:buNone/>
              <a:defRPr sz="1700" b="1"/>
            </a:lvl8pPr>
            <a:lvl9pPr marL="3927531" indent="0">
              <a:buNone/>
              <a:defRPr sz="1700" b="1"/>
            </a:lvl9pPr>
          </a:lstStyle>
          <a:p>
            <a:pPr lvl="0"/>
            <a:r>
              <a:rPr lang="de-DE" smtClean="0"/>
              <a:t>Textmasterformat bearbeiten</a:t>
            </a:r>
          </a:p>
        </p:txBody>
      </p:sp>
      <p:sp>
        <p:nvSpPr>
          <p:cNvPr id="6" name="Inhaltsplatzhalter 5"/>
          <p:cNvSpPr>
            <a:spLocks noGrp="1"/>
          </p:cNvSpPr>
          <p:nvPr>
            <p:ph sz="quarter" idx="4"/>
          </p:nvPr>
        </p:nvSpPr>
        <p:spPr>
          <a:xfrm>
            <a:off x="3657960" y="3311147"/>
            <a:ext cx="3182898" cy="6015653"/>
          </a:xfrm>
        </p:spPr>
        <p:txBody>
          <a:bodyPr/>
          <a:lstStyle>
            <a:lvl1pPr>
              <a:defRPr sz="26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3925B57F-3A6E-42E5-90F5-9497B06E70CE}" type="datetime1">
              <a:rPr lang="de-DE" smtClean="0"/>
              <a:t>25.07.2024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47579387-87A6-487A-8144-BCF1E156C917}" type="slidenum">
              <a:rPr lang="de-DE" smtClean="0"/>
              <a:t>‹Nr.›</a:t>
            </a:fld>
            <a:endParaRPr lang="de-DE"/>
          </a:p>
        </p:txBody>
      </p:sp>
    </p:spTree>
    <p:extLst>
      <p:ext uri="{BB962C8B-B14F-4D97-AF65-F5344CB8AC3E}">
        <p14:creationId xmlns:p14="http://schemas.microsoft.com/office/powerpoint/2010/main" val="2565762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744D3D5D-45D3-428A-AE66-67ACC066A645}" type="datetime1">
              <a:rPr lang="de-DE" smtClean="0"/>
              <a:t>25.07.2024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47579387-87A6-487A-8144-BCF1E156C917}" type="slidenum">
              <a:rPr lang="de-DE" smtClean="0"/>
              <a:t>‹Nr.›</a:t>
            </a:fld>
            <a:endParaRPr lang="de-DE"/>
          </a:p>
        </p:txBody>
      </p:sp>
    </p:spTree>
    <p:extLst>
      <p:ext uri="{BB962C8B-B14F-4D97-AF65-F5344CB8AC3E}">
        <p14:creationId xmlns:p14="http://schemas.microsoft.com/office/powerpoint/2010/main" val="2782919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2ED6B1C0-2D33-4B19-9679-3DBCBE597D1A}" type="datetime1">
              <a:rPr lang="de-DE" smtClean="0"/>
              <a:t>25.07.2024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47579387-87A6-487A-8144-BCF1E156C917}" type="slidenum">
              <a:rPr lang="de-DE" smtClean="0"/>
              <a:t>‹Nr.›</a:t>
            </a:fld>
            <a:endParaRPr lang="de-DE"/>
          </a:p>
        </p:txBody>
      </p:sp>
    </p:spTree>
    <p:extLst>
      <p:ext uri="{BB962C8B-B14F-4D97-AF65-F5344CB8AC3E}">
        <p14:creationId xmlns:p14="http://schemas.microsoft.com/office/powerpoint/2010/main" val="3212492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360047" y="415707"/>
            <a:ext cx="2369047" cy="1769168"/>
          </a:xfrm>
        </p:spPr>
        <p:txBody>
          <a:bodyPr anchor="b"/>
          <a:lstStyle>
            <a:lvl1pPr algn="l">
              <a:defRPr sz="2100" b="1"/>
            </a:lvl1pPr>
          </a:lstStyle>
          <a:p>
            <a:r>
              <a:rPr lang="de-DE" smtClean="0"/>
              <a:t>Titelmasterformat durch Klicken bearbeiten</a:t>
            </a:r>
            <a:endParaRPr lang="de-DE"/>
          </a:p>
        </p:txBody>
      </p:sp>
      <p:sp>
        <p:nvSpPr>
          <p:cNvPr id="3" name="Inhaltsplatzhalter 2"/>
          <p:cNvSpPr>
            <a:spLocks noGrp="1"/>
          </p:cNvSpPr>
          <p:nvPr>
            <p:ph idx="1"/>
          </p:nvPr>
        </p:nvSpPr>
        <p:spPr>
          <a:xfrm>
            <a:off x="2815354" y="415707"/>
            <a:ext cx="4025504" cy="8911094"/>
          </a:xfrm>
        </p:spPr>
        <p:txBody>
          <a:bodyPr/>
          <a:lstStyle>
            <a:lvl1pPr>
              <a:defRPr sz="3400"/>
            </a:lvl1pPr>
            <a:lvl2pPr>
              <a:defRPr sz="3000"/>
            </a:lvl2pPr>
            <a:lvl3pPr>
              <a:defRPr sz="2600"/>
            </a:lvl3pPr>
            <a:lvl4pPr>
              <a:defRPr sz="2100"/>
            </a:lvl4pPr>
            <a:lvl5pPr>
              <a:defRPr sz="2100"/>
            </a:lvl5pPr>
            <a:lvl6pPr>
              <a:defRPr sz="2100"/>
            </a:lvl6pPr>
            <a:lvl7pPr>
              <a:defRPr sz="2100"/>
            </a:lvl7pPr>
            <a:lvl8pPr>
              <a:defRPr sz="2100"/>
            </a:lvl8pPr>
            <a:lvl9pPr>
              <a:defRPr sz="21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360047" y="2184875"/>
            <a:ext cx="2369047" cy="7141927"/>
          </a:xfrm>
        </p:spPr>
        <p:txBody>
          <a:bodyPr/>
          <a:lstStyle>
            <a:lvl1pPr marL="0" indent="0">
              <a:buNone/>
              <a:defRPr sz="1500"/>
            </a:lvl1pPr>
            <a:lvl2pPr marL="490941" indent="0">
              <a:buNone/>
              <a:defRPr sz="1300"/>
            </a:lvl2pPr>
            <a:lvl3pPr marL="981883" indent="0">
              <a:buNone/>
              <a:defRPr sz="1100"/>
            </a:lvl3pPr>
            <a:lvl4pPr marL="1472824" indent="0">
              <a:buNone/>
              <a:defRPr sz="1000"/>
            </a:lvl4pPr>
            <a:lvl5pPr marL="1963765" indent="0">
              <a:buNone/>
              <a:defRPr sz="1000"/>
            </a:lvl5pPr>
            <a:lvl6pPr marL="2454707" indent="0">
              <a:buNone/>
              <a:defRPr sz="1000"/>
            </a:lvl6pPr>
            <a:lvl7pPr marL="2945648" indent="0">
              <a:buNone/>
              <a:defRPr sz="1000"/>
            </a:lvl7pPr>
            <a:lvl8pPr marL="3436590" indent="0">
              <a:buNone/>
              <a:defRPr sz="1000"/>
            </a:lvl8pPr>
            <a:lvl9pPr marL="3927531" indent="0">
              <a:buNone/>
              <a:defRPr sz="1000"/>
            </a:lvl9pPr>
          </a:lstStyle>
          <a:p>
            <a:pPr lvl="0"/>
            <a:r>
              <a:rPr lang="de-DE" smtClean="0"/>
              <a:t>Textmasterformat bearbeiten</a:t>
            </a:r>
          </a:p>
        </p:txBody>
      </p:sp>
      <p:sp>
        <p:nvSpPr>
          <p:cNvPr id="5" name="Datumsplatzhalter 4"/>
          <p:cNvSpPr>
            <a:spLocks noGrp="1"/>
          </p:cNvSpPr>
          <p:nvPr>
            <p:ph type="dt" sz="half" idx="10"/>
          </p:nvPr>
        </p:nvSpPr>
        <p:spPr/>
        <p:txBody>
          <a:bodyPr/>
          <a:lstStyle/>
          <a:p>
            <a:fld id="{3EE2EB33-EBB3-4B75-B616-98DF2C1A23C1}" type="datetime1">
              <a:rPr lang="de-DE" smtClean="0"/>
              <a:t>25.07.2024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7579387-87A6-487A-8144-BCF1E156C917}" type="slidenum">
              <a:rPr lang="de-DE" smtClean="0"/>
              <a:t>‹Nr.›</a:t>
            </a:fld>
            <a:endParaRPr lang="de-DE"/>
          </a:p>
        </p:txBody>
      </p:sp>
    </p:spTree>
    <p:extLst>
      <p:ext uri="{BB962C8B-B14F-4D97-AF65-F5344CB8AC3E}">
        <p14:creationId xmlns:p14="http://schemas.microsoft.com/office/powerpoint/2010/main" val="2080718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411426" y="7308694"/>
            <a:ext cx="4320540" cy="862833"/>
          </a:xfrm>
        </p:spPr>
        <p:txBody>
          <a:bodyPr anchor="b"/>
          <a:lstStyle>
            <a:lvl1pPr algn="l">
              <a:defRPr sz="2100" b="1"/>
            </a:lvl1pPr>
          </a:lstStyle>
          <a:p>
            <a:r>
              <a:rPr lang="de-DE" smtClean="0"/>
              <a:t>Titelmasterformat durch Klicken bearbeiten</a:t>
            </a:r>
            <a:endParaRPr lang="de-DE"/>
          </a:p>
        </p:txBody>
      </p:sp>
      <p:sp>
        <p:nvSpPr>
          <p:cNvPr id="3" name="Bildplatzhalter 2"/>
          <p:cNvSpPr>
            <a:spLocks noGrp="1"/>
          </p:cNvSpPr>
          <p:nvPr>
            <p:ph type="pic" idx="1"/>
          </p:nvPr>
        </p:nvSpPr>
        <p:spPr>
          <a:xfrm>
            <a:off x="1411426" y="932922"/>
            <a:ext cx="4320540" cy="6264593"/>
          </a:xfrm>
        </p:spPr>
        <p:txBody>
          <a:bodyPr/>
          <a:lstStyle>
            <a:lvl1pPr marL="0" indent="0">
              <a:buNone/>
              <a:defRPr sz="3400"/>
            </a:lvl1pPr>
            <a:lvl2pPr marL="490941" indent="0">
              <a:buNone/>
              <a:defRPr sz="3000"/>
            </a:lvl2pPr>
            <a:lvl3pPr marL="981883" indent="0">
              <a:buNone/>
              <a:defRPr sz="2600"/>
            </a:lvl3pPr>
            <a:lvl4pPr marL="1472824" indent="0">
              <a:buNone/>
              <a:defRPr sz="2100"/>
            </a:lvl4pPr>
            <a:lvl5pPr marL="1963765" indent="0">
              <a:buNone/>
              <a:defRPr sz="2100"/>
            </a:lvl5pPr>
            <a:lvl6pPr marL="2454707" indent="0">
              <a:buNone/>
              <a:defRPr sz="2100"/>
            </a:lvl6pPr>
            <a:lvl7pPr marL="2945648" indent="0">
              <a:buNone/>
              <a:defRPr sz="2100"/>
            </a:lvl7pPr>
            <a:lvl8pPr marL="3436590" indent="0">
              <a:buNone/>
              <a:defRPr sz="2100"/>
            </a:lvl8pPr>
            <a:lvl9pPr marL="3927531" indent="0">
              <a:buNone/>
              <a:defRPr sz="2100"/>
            </a:lvl9pPr>
          </a:lstStyle>
          <a:p>
            <a:endParaRPr lang="de-DE"/>
          </a:p>
        </p:txBody>
      </p:sp>
      <p:sp>
        <p:nvSpPr>
          <p:cNvPr id="4" name="Textplatzhalter 3"/>
          <p:cNvSpPr>
            <a:spLocks noGrp="1"/>
          </p:cNvSpPr>
          <p:nvPr>
            <p:ph type="body" sz="half" idx="2"/>
          </p:nvPr>
        </p:nvSpPr>
        <p:spPr>
          <a:xfrm>
            <a:off x="1411426" y="8171526"/>
            <a:ext cx="4320540" cy="1225365"/>
          </a:xfrm>
        </p:spPr>
        <p:txBody>
          <a:bodyPr/>
          <a:lstStyle>
            <a:lvl1pPr marL="0" indent="0">
              <a:buNone/>
              <a:defRPr sz="1500"/>
            </a:lvl1pPr>
            <a:lvl2pPr marL="490941" indent="0">
              <a:buNone/>
              <a:defRPr sz="1300"/>
            </a:lvl2pPr>
            <a:lvl3pPr marL="981883" indent="0">
              <a:buNone/>
              <a:defRPr sz="1100"/>
            </a:lvl3pPr>
            <a:lvl4pPr marL="1472824" indent="0">
              <a:buNone/>
              <a:defRPr sz="1000"/>
            </a:lvl4pPr>
            <a:lvl5pPr marL="1963765" indent="0">
              <a:buNone/>
              <a:defRPr sz="1000"/>
            </a:lvl5pPr>
            <a:lvl6pPr marL="2454707" indent="0">
              <a:buNone/>
              <a:defRPr sz="1000"/>
            </a:lvl6pPr>
            <a:lvl7pPr marL="2945648" indent="0">
              <a:buNone/>
              <a:defRPr sz="1000"/>
            </a:lvl7pPr>
            <a:lvl8pPr marL="3436590" indent="0">
              <a:buNone/>
              <a:defRPr sz="1000"/>
            </a:lvl8pPr>
            <a:lvl9pPr marL="3927531" indent="0">
              <a:buNone/>
              <a:defRPr sz="1000"/>
            </a:lvl9pPr>
          </a:lstStyle>
          <a:p>
            <a:pPr lvl="0"/>
            <a:r>
              <a:rPr lang="de-DE" smtClean="0"/>
              <a:t>Textmasterformat bearbeiten</a:t>
            </a:r>
          </a:p>
        </p:txBody>
      </p:sp>
      <p:sp>
        <p:nvSpPr>
          <p:cNvPr id="5" name="Datumsplatzhalter 4"/>
          <p:cNvSpPr>
            <a:spLocks noGrp="1"/>
          </p:cNvSpPr>
          <p:nvPr>
            <p:ph type="dt" sz="half" idx="10"/>
          </p:nvPr>
        </p:nvSpPr>
        <p:spPr/>
        <p:txBody>
          <a:bodyPr/>
          <a:lstStyle/>
          <a:p>
            <a:fld id="{4D2CF3DE-390F-4F67-9A5A-4728A376CE94}" type="datetime1">
              <a:rPr lang="de-DE" smtClean="0"/>
              <a:t>25.07.2024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7579387-87A6-487A-8144-BCF1E156C917}" type="slidenum">
              <a:rPr lang="de-DE" smtClean="0"/>
              <a:t>‹Nr.›</a:t>
            </a:fld>
            <a:endParaRPr lang="de-DE"/>
          </a:p>
        </p:txBody>
      </p:sp>
    </p:spTree>
    <p:extLst>
      <p:ext uri="{BB962C8B-B14F-4D97-AF65-F5344CB8AC3E}">
        <p14:creationId xmlns:p14="http://schemas.microsoft.com/office/powerpoint/2010/main" val="2486215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360045" y="418124"/>
            <a:ext cx="6480810" cy="1740165"/>
          </a:xfrm>
          <a:prstGeom prst="rect">
            <a:avLst/>
          </a:prstGeom>
        </p:spPr>
        <p:txBody>
          <a:bodyPr vert="horz" lIns="98188" tIns="49094" rIns="98188" bIns="49094"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360045" y="2436234"/>
            <a:ext cx="6480810" cy="6890569"/>
          </a:xfrm>
          <a:prstGeom prst="rect">
            <a:avLst/>
          </a:prstGeom>
        </p:spPr>
        <p:txBody>
          <a:bodyPr vert="horz" lIns="98188" tIns="49094" rIns="98188" bIns="49094"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360045" y="9677252"/>
            <a:ext cx="1680210" cy="555885"/>
          </a:xfrm>
          <a:prstGeom prst="rect">
            <a:avLst/>
          </a:prstGeom>
        </p:spPr>
        <p:txBody>
          <a:bodyPr vert="horz" lIns="98188" tIns="49094" rIns="98188" bIns="49094" rtlCol="0" anchor="ctr"/>
          <a:lstStyle>
            <a:lvl1pPr algn="l">
              <a:defRPr sz="1300">
                <a:solidFill>
                  <a:schemeClr val="tx1">
                    <a:tint val="75000"/>
                  </a:schemeClr>
                </a:solidFill>
              </a:defRPr>
            </a:lvl1pPr>
          </a:lstStyle>
          <a:p>
            <a:fld id="{44753314-F17A-4A77-B0EA-817E5F23A618}" type="datetime1">
              <a:rPr lang="de-DE" smtClean="0"/>
              <a:t>25.07.2024</a:t>
            </a:fld>
            <a:endParaRPr lang="de-DE"/>
          </a:p>
        </p:txBody>
      </p:sp>
      <p:sp>
        <p:nvSpPr>
          <p:cNvPr id="5" name="Fußzeilenplatzhalter 4"/>
          <p:cNvSpPr>
            <a:spLocks noGrp="1"/>
          </p:cNvSpPr>
          <p:nvPr>
            <p:ph type="ftr" sz="quarter" idx="3"/>
          </p:nvPr>
        </p:nvSpPr>
        <p:spPr>
          <a:xfrm>
            <a:off x="2460308" y="9677252"/>
            <a:ext cx="2280285" cy="555885"/>
          </a:xfrm>
          <a:prstGeom prst="rect">
            <a:avLst/>
          </a:prstGeom>
        </p:spPr>
        <p:txBody>
          <a:bodyPr vert="horz" lIns="98188" tIns="49094" rIns="98188" bIns="49094" rtlCol="0" anchor="ctr"/>
          <a:lstStyle>
            <a:lvl1pPr algn="ctr">
              <a:defRPr sz="13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5160645" y="9677252"/>
            <a:ext cx="1680210" cy="555885"/>
          </a:xfrm>
          <a:prstGeom prst="rect">
            <a:avLst/>
          </a:prstGeom>
        </p:spPr>
        <p:txBody>
          <a:bodyPr vert="horz" lIns="98188" tIns="49094" rIns="98188" bIns="49094" rtlCol="0" anchor="ctr"/>
          <a:lstStyle>
            <a:lvl1pPr algn="r">
              <a:defRPr sz="1300">
                <a:solidFill>
                  <a:schemeClr val="tx1">
                    <a:tint val="75000"/>
                  </a:schemeClr>
                </a:solidFill>
              </a:defRPr>
            </a:lvl1pPr>
          </a:lstStyle>
          <a:p>
            <a:fld id="{47579387-87A6-487A-8144-BCF1E156C917}" type="slidenum">
              <a:rPr lang="de-DE" smtClean="0"/>
              <a:t>‹Nr.›</a:t>
            </a:fld>
            <a:endParaRPr lang="de-DE"/>
          </a:p>
        </p:txBody>
      </p:sp>
    </p:spTree>
    <p:extLst>
      <p:ext uri="{BB962C8B-B14F-4D97-AF65-F5344CB8AC3E}">
        <p14:creationId xmlns:p14="http://schemas.microsoft.com/office/powerpoint/2010/main" val="6492869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81883" rtl="0" eaLnBrk="1" latinLnBrk="0" hangingPunct="1">
        <a:spcBef>
          <a:spcPct val="0"/>
        </a:spcBef>
        <a:buNone/>
        <a:defRPr sz="4700" kern="1200">
          <a:solidFill>
            <a:schemeClr val="tx1"/>
          </a:solidFill>
          <a:latin typeface="+mj-lt"/>
          <a:ea typeface="+mj-ea"/>
          <a:cs typeface="+mj-cs"/>
        </a:defRPr>
      </a:lvl1pPr>
    </p:titleStyle>
    <p:bodyStyle>
      <a:lvl1pPr marL="368206" indent="-368206" algn="l" defTabSz="981883" rtl="0" eaLnBrk="1" latinLnBrk="0" hangingPunct="1">
        <a:spcBef>
          <a:spcPct val="20000"/>
        </a:spcBef>
        <a:buFont typeface="Arial" panose="020B0604020202020204" pitchFamily="34" charset="0"/>
        <a:buChar char="•"/>
        <a:defRPr sz="3400" kern="1200">
          <a:solidFill>
            <a:schemeClr val="tx1"/>
          </a:solidFill>
          <a:latin typeface="+mn-lt"/>
          <a:ea typeface="+mn-ea"/>
          <a:cs typeface="+mn-cs"/>
        </a:defRPr>
      </a:lvl1pPr>
      <a:lvl2pPr marL="797780" indent="-306838" algn="l" defTabSz="981883" rtl="0" eaLnBrk="1" latinLnBrk="0" hangingPunct="1">
        <a:spcBef>
          <a:spcPct val="20000"/>
        </a:spcBef>
        <a:buFont typeface="Arial" panose="020B0604020202020204" pitchFamily="34" charset="0"/>
        <a:buChar char="–"/>
        <a:defRPr sz="3000" kern="1200">
          <a:solidFill>
            <a:schemeClr val="tx1"/>
          </a:solidFill>
          <a:latin typeface="+mn-lt"/>
          <a:ea typeface="+mn-ea"/>
          <a:cs typeface="+mn-cs"/>
        </a:defRPr>
      </a:lvl2pPr>
      <a:lvl3pPr marL="1227353" indent="-245471" algn="l" defTabSz="981883"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3pPr>
      <a:lvl4pPr marL="1718295" indent="-245471" algn="l" defTabSz="98188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209236" indent="-245471" algn="l" defTabSz="98188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700177" indent="-245471" algn="l" defTabSz="98188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91119" indent="-245471" algn="l" defTabSz="98188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82060" indent="-245471" algn="l" defTabSz="98188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173002" indent="-245471" algn="l" defTabSz="98188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p:bodyStyle>
    <p:otherStyle>
      <a:defPPr>
        <a:defRPr lang="de-DE"/>
      </a:defPPr>
      <a:lvl1pPr marL="0" algn="l" defTabSz="981883" rtl="0" eaLnBrk="1" latinLnBrk="0" hangingPunct="1">
        <a:defRPr sz="1900" kern="1200">
          <a:solidFill>
            <a:schemeClr val="tx1"/>
          </a:solidFill>
          <a:latin typeface="+mn-lt"/>
          <a:ea typeface="+mn-ea"/>
          <a:cs typeface="+mn-cs"/>
        </a:defRPr>
      </a:lvl1pPr>
      <a:lvl2pPr marL="490941" algn="l" defTabSz="981883" rtl="0" eaLnBrk="1" latinLnBrk="0" hangingPunct="1">
        <a:defRPr sz="1900" kern="1200">
          <a:solidFill>
            <a:schemeClr val="tx1"/>
          </a:solidFill>
          <a:latin typeface="+mn-lt"/>
          <a:ea typeface="+mn-ea"/>
          <a:cs typeface="+mn-cs"/>
        </a:defRPr>
      </a:lvl2pPr>
      <a:lvl3pPr marL="981883" algn="l" defTabSz="981883" rtl="0" eaLnBrk="1" latinLnBrk="0" hangingPunct="1">
        <a:defRPr sz="1900" kern="1200">
          <a:solidFill>
            <a:schemeClr val="tx1"/>
          </a:solidFill>
          <a:latin typeface="+mn-lt"/>
          <a:ea typeface="+mn-ea"/>
          <a:cs typeface="+mn-cs"/>
        </a:defRPr>
      </a:lvl3pPr>
      <a:lvl4pPr marL="1472824" algn="l" defTabSz="981883" rtl="0" eaLnBrk="1" latinLnBrk="0" hangingPunct="1">
        <a:defRPr sz="1900" kern="1200">
          <a:solidFill>
            <a:schemeClr val="tx1"/>
          </a:solidFill>
          <a:latin typeface="+mn-lt"/>
          <a:ea typeface="+mn-ea"/>
          <a:cs typeface="+mn-cs"/>
        </a:defRPr>
      </a:lvl4pPr>
      <a:lvl5pPr marL="1963765" algn="l" defTabSz="981883" rtl="0" eaLnBrk="1" latinLnBrk="0" hangingPunct="1">
        <a:defRPr sz="1900" kern="1200">
          <a:solidFill>
            <a:schemeClr val="tx1"/>
          </a:solidFill>
          <a:latin typeface="+mn-lt"/>
          <a:ea typeface="+mn-ea"/>
          <a:cs typeface="+mn-cs"/>
        </a:defRPr>
      </a:lvl5pPr>
      <a:lvl6pPr marL="2454707" algn="l" defTabSz="981883" rtl="0" eaLnBrk="1" latinLnBrk="0" hangingPunct="1">
        <a:defRPr sz="1900" kern="1200">
          <a:solidFill>
            <a:schemeClr val="tx1"/>
          </a:solidFill>
          <a:latin typeface="+mn-lt"/>
          <a:ea typeface="+mn-ea"/>
          <a:cs typeface="+mn-cs"/>
        </a:defRPr>
      </a:lvl6pPr>
      <a:lvl7pPr marL="2945648" algn="l" defTabSz="981883" rtl="0" eaLnBrk="1" latinLnBrk="0" hangingPunct="1">
        <a:defRPr sz="1900" kern="1200">
          <a:solidFill>
            <a:schemeClr val="tx1"/>
          </a:solidFill>
          <a:latin typeface="+mn-lt"/>
          <a:ea typeface="+mn-ea"/>
          <a:cs typeface="+mn-cs"/>
        </a:defRPr>
      </a:lvl7pPr>
      <a:lvl8pPr marL="3436590" algn="l" defTabSz="981883" rtl="0" eaLnBrk="1" latinLnBrk="0" hangingPunct="1">
        <a:defRPr sz="1900" kern="1200">
          <a:solidFill>
            <a:schemeClr val="tx1"/>
          </a:solidFill>
          <a:latin typeface="+mn-lt"/>
          <a:ea typeface="+mn-ea"/>
          <a:cs typeface="+mn-cs"/>
        </a:defRPr>
      </a:lvl8pPr>
      <a:lvl9pPr marL="3927531" algn="l" defTabSz="981883"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hyperlink" Target="http://www.tuerkenfeld.de/" TargetMode="Externa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2"/>
          <p:cNvSpPr txBox="1">
            <a:spLocks/>
          </p:cNvSpPr>
          <p:nvPr/>
        </p:nvSpPr>
        <p:spPr>
          <a:xfrm>
            <a:off x="1710241" y="122754"/>
            <a:ext cx="5376672" cy="2008363"/>
          </a:xfrm>
          <a:prstGeom prst="rect">
            <a:avLst/>
          </a:prstGeom>
          <a:solidFill>
            <a:srgbClr val="FF33CC"/>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a:lnSpc>
                <a:spcPct val="115000"/>
              </a:lnSpc>
              <a:spcAft>
                <a:spcPts val="1074"/>
              </a:spcAft>
            </a:pPr>
            <a:r>
              <a:rPr lang="de-DE" sz="1200">
                <a:latin typeface="Calibri"/>
                <a:ea typeface="Times New Roman"/>
                <a:cs typeface="Times New Roman"/>
              </a:rPr>
              <a:t> </a:t>
            </a:r>
          </a:p>
        </p:txBody>
      </p:sp>
      <p:sp>
        <p:nvSpPr>
          <p:cNvPr id="5" name="Textfeld 1"/>
          <p:cNvSpPr txBox="1">
            <a:spLocks/>
          </p:cNvSpPr>
          <p:nvPr/>
        </p:nvSpPr>
        <p:spPr>
          <a:xfrm>
            <a:off x="1710241" y="2131117"/>
            <a:ext cx="5376672" cy="8139941"/>
          </a:xfrm>
          <a:prstGeom prst="rect">
            <a:avLst/>
          </a:prstGeom>
          <a:solidFill>
            <a:schemeClr val="bg1"/>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p:txBody>
      </p:sp>
      <p:graphicFrame>
        <p:nvGraphicFramePr>
          <p:cNvPr id="6" name="Tabelle 5"/>
          <p:cNvGraphicFramePr>
            <a:graphicFrameLocks noGrp="1"/>
          </p:cNvGraphicFramePr>
          <p:nvPr>
            <p:extLst>
              <p:ext uri="{D42A27DB-BD31-4B8C-83A1-F6EECF244321}">
                <p14:modId xmlns:p14="http://schemas.microsoft.com/office/powerpoint/2010/main" val="3014395400"/>
              </p:ext>
            </p:extLst>
          </p:nvPr>
        </p:nvGraphicFramePr>
        <p:xfrm>
          <a:off x="198074" y="122758"/>
          <a:ext cx="1512168" cy="10113255"/>
        </p:xfrm>
        <a:graphic>
          <a:graphicData uri="http://schemas.openxmlformats.org/drawingml/2006/table">
            <a:tbl>
              <a:tblPr firstRow="1" firstCol="1" bandRow="1"/>
              <a:tblGrid>
                <a:gridCol w="1512168">
                  <a:extLst>
                    <a:ext uri="{9D8B030D-6E8A-4147-A177-3AD203B41FA5}">
                      <a16:colId xmlns:a16="http://schemas.microsoft.com/office/drawing/2014/main" val="20000"/>
                    </a:ext>
                  </a:extLst>
                </a:gridCol>
              </a:tblGrid>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CC00"/>
                    </a:solidFill>
                  </a:tcPr>
                </a:tc>
                <a:extLst>
                  <a:ext uri="{0D108BD9-81ED-4DB2-BD59-A6C34878D82A}">
                    <a16:rowId xmlns:a16="http://schemas.microsoft.com/office/drawing/2014/main" val="10002"/>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10003"/>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7030A0"/>
                    </a:solidFill>
                  </a:tcPr>
                </a:tc>
                <a:extLst>
                  <a:ext uri="{0D108BD9-81ED-4DB2-BD59-A6C34878D82A}">
                    <a16:rowId xmlns:a16="http://schemas.microsoft.com/office/drawing/2014/main" val="10004"/>
                  </a:ext>
                </a:extLst>
              </a:tr>
            </a:tbl>
          </a:graphicData>
        </a:graphic>
      </p:graphicFrame>
      <p:sp>
        <p:nvSpPr>
          <p:cNvPr id="2" name="Textfeld 1"/>
          <p:cNvSpPr txBox="1"/>
          <p:nvPr/>
        </p:nvSpPr>
        <p:spPr>
          <a:xfrm>
            <a:off x="1998710" y="3247177"/>
            <a:ext cx="4687721" cy="1022477"/>
          </a:xfrm>
          <a:prstGeom prst="rect">
            <a:avLst/>
          </a:prstGeom>
          <a:noFill/>
        </p:spPr>
        <p:txBody>
          <a:bodyPr wrap="square" lIns="98188" tIns="49094" rIns="98188" bIns="49094" rtlCol="0">
            <a:spAutoFit/>
          </a:bodyPr>
          <a:lstStyle/>
          <a:p>
            <a:r>
              <a:rPr lang="de-DE" sz="3000" b="1" dirty="0">
                <a:latin typeface="Corbel" panose="020B0503020204020204" pitchFamily="34" charset="0"/>
              </a:rPr>
              <a:t>Pädagogische Konzeption</a:t>
            </a:r>
          </a:p>
          <a:p>
            <a:endParaRPr lang="de-DE" sz="3000" dirty="0">
              <a:latin typeface="Corbel" panose="020B0503020204020204" pitchFamily="34" charset="0"/>
            </a:endParaRPr>
          </a:p>
        </p:txBody>
      </p:sp>
      <p:pic>
        <p:nvPicPr>
          <p:cNvPr id="1026" name="Bild 4" descr="pfiffikus_logo_3x3cm transpare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7276" y="4788446"/>
            <a:ext cx="3870587" cy="4206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013845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2"/>
          <p:cNvSpPr txBox="1">
            <a:spLocks/>
          </p:cNvSpPr>
          <p:nvPr/>
        </p:nvSpPr>
        <p:spPr>
          <a:xfrm>
            <a:off x="1710241" y="122754"/>
            <a:ext cx="5376672" cy="1973319"/>
          </a:xfrm>
          <a:prstGeom prst="rect">
            <a:avLst/>
          </a:prstGeom>
          <a:solidFill>
            <a:srgbClr val="FF33CC"/>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a:lnSpc>
                <a:spcPct val="115000"/>
              </a:lnSpc>
              <a:spcAft>
                <a:spcPts val="1074"/>
              </a:spcAft>
            </a:pPr>
            <a:r>
              <a:rPr lang="de-DE" sz="1200">
                <a:latin typeface="Calibri"/>
                <a:ea typeface="Times New Roman"/>
                <a:cs typeface="Times New Roman"/>
              </a:rPr>
              <a:t> </a:t>
            </a:r>
          </a:p>
        </p:txBody>
      </p:sp>
      <p:sp>
        <p:nvSpPr>
          <p:cNvPr id="5" name="Textfeld 1"/>
          <p:cNvSpPr txBox="1">
            <a:spLocks/>
          </p:cNvSpPr>
          <p:nvPr/>
        </p:nvSpPr>
        <p:spPr>
          <a:xfrm>
            <a:off x="1710241" y="2096073"/>
            <a:ext cx="5376672" cy="8139942"/>
          </a:xfrm>
          <a:prstGeom prst="rect">
            <a:avLst/>
          </a:prstGeom>
          <a:solidFill>
            <a:schemeClr val="bg1"/>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p:txBody>
      </p:sp>
      <p:graphicFrame>
        <p:nvGraphicFramePr>
          <p:cNvPr id="6" name="Tabelle 5"/>
          <p:cNvGraphicFramePr>
            <a:graphicFrameLocks noGrp="1"/>
          </p:cNvGraphicFramePr>
          <p:nvPr>
            <p:extLst>
              <p:ext uri="{D42A27DB-BD31-4B8C-83A1-F6EECF244321}">
                <p14:modId xmlns:p14="http://schemas.microsoft.com/office/powerpoint/2010/main" val="3788319803"/>
              </p:ext>
            </p:extLst>
          </p:nvPr>
        </p:nvGraphicFramePr>
        <p:xfrm>
          <a:off x="198074" y="122758"/>
          <a:ext cx="1512168" cy="10113255"/>
        </p:xfrm>
        <a:graphic>
          <a:graphicData uri="http://schemas.openxmlformats.org/drawingml/2006/table">
            <a:tbl>
              <a:tblPr firstRow="1" firstCol="1" bandRow="1"/>
              <a:tblGrid>
                <a:gridCol w="1512168">
                  <a:extLst>
                    <a:ext uri="{9D8B030D-6E8A-4147-A177-3AD203B41FA5}">
                      <a16:colId xmlns:a16="http://schemas.microsoft.com/office/drawing/2014/main" val="20000"/>
                    </a:ext>
                  </a:extLst>
                </a:gridCol>
              </a:tblGrid>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CC00"/>
                    </a:solidFill>
                  </a:tcPr>
                </a:tc>
                <a:extLst>
                  <a:ext uri="{0D108BD9-81ED-4DB2-BD59-A6C34878D82A}">
                    <a16:rowId xmlns:a16="http://schemas.microsoft.com/office/drawing/2014/main" val="10002"/>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10003"/>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7030A0"/>
                    </a:solidFill>
                  </a:tcPr>
                </a:tc>
                <a:extLst>
                  <a:ext uri="{0D108BD9-81ED-4DB2-BD59-A6C34878D82A}">
                    <a16:rowId xmlns:a16="http://schemas.microsoft.com/office/drawing/2014/main" val="10004"/>
                  </a:ext>
                </a:extLst>
              </a:tr>
            </a:tbl>
          </a:graphicData>
        </a:graphic>
      </p:graphicFrame>
      <p:sp>
        <p:nvSpPr>
          <p:cNvPr id="2" name="Textfeld 1"/>
          <p:cNvSpPr txBox="1"/>
          <p:nvPr/>
        </p:nvSpPr>
        <p:spPr>
          <a:xfrm>
            <a:off x="1840905" y="2484189"/>
            <a:ext cx="4608512" cy="7848302"/>
          </a:xfrm>
          <a:prstGeom prst="rect">
            <a:avLst/>
          </a:prstGeom>
          <a:noFill/>
        </p:spPr>
        <p:txBody>
          <a:bodyPr wrap="square" rtlCol="0">
            <a:spAutoFit/>
          </a:bodyPr>
          <a:lstStyle/>
          <a:p>
            <a:r>
              <a:rPr lang="de-DE" sz="1200" b="1" dirty="0" smtClean="0">
                <a:latin typeface="Corbel" panose="020B0503020204020204" pitchFamily="34" charset="0"/>
              </a:rPr>
              <a:t>Rechtliches</a:t>
            </a:r>
          </a:p>
          <a:p>
            <a:endParaRPr lang="de-DE" sz="1200" dirty="0" smtClean="0">
              <a:latin typeface="Corbel" panose="020B0503020204020204" pitchFamily="34" charset="0"/>
            </a:endParaRPr>
          </a:p>
          <a:p>
            <a:r>
              <a:rPr lang="de-DE" sz="1200" dirty="0" smtClean="0">
                <a:latin typeface="Corbel" panose="020B0503020204020204" pitchFamily="34" charset="0"/>
              </a:rPr>
              <a:t>Grundlagen unserer pädagogischen Arbeit sind der Bayerische Bildungs- und Erziehungsplan sowie die Bayerischen Bildungsleitlinien.</a:t>
            </a:r>
          </a:p>
          <a:p>
            <a:r>
              <a:rPr lang="de-DE" sz="1200" dirty="0" smtClean="0">
                <a:latin typeface="Corbel" panose="020B0503020204020204" pitchFamily="34" charset="0"/>
              </a:rPr>
              <a:t>Diese bieten zahlreiche Anregungen für unsere pädagogischen und methodischen Aufgaben im Kinderhaus-Alltag.</a:t>
            </a:r>
          </a:p>
          <a:p>
            <a:endParaRPr lang="de-DE" sz="1200" dirty="0">
              <a:latin typeface="Corbel" panose="020B0503020204020204" pitchFamily="34" charset="0"/>
            </a:endParaRPr>
          </a:p>
          <a:p>
            <a:r>
              <a:rPr lang="de-DE" sz="1200" dirty="0" smtClean="0">
                <a:latin typeface="Corbel" panose="020B0503020204020204" pitchFamily="34" charset="0"/>
              </a:rPr>
              <a:t>Die einzelnen Bildungsbereiche finden sich in der Gestaltung des Alltags, im Spiel der Kinder, in Projekten, im Materialangebot oder in der Raumgestaltung wieder.</a:t>
            </a: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pPr algn="ctr"/>
            <a:r>
              <a:rPr lang="de-DE" sz="1200" dirty="0" smtClean="0">
                <a:latin typeface="Corbel" panose="020B0503020204020204" pitchFamily="34" charset="0"/>
              </a:rPr>
              <a:t>-9-</a:t>
            </a:r>
          </a:p>
        </p:txBody>
      </p:sp>
      <p:sp>
        <p:nvSpPr>
          <p:cNvPr id="7" name="Textfeld 6"/>
          <p:cNvSpPr txBox="1"/>
          <p:nvPr/>
        </p:nvSpPr>
        <p:spPr>
          <a:xfrm>
            <a:off x="1710240" y="1394584"/>
            <a:ext cx="4234070" cy="389278"/>
          </a:xfrm>
          <a:prstGeom prst="rect">
            <a:avLst/>
          </a:prstGeom>
          <a:noFill/>
        </p:spPr>
        <p:txBody>
          <a:bodyPr wrap="square" lIns="98188" tIns="49094" rIns="98188" bIns="49094" rtlCol="0">
            <a:spAutoFit/>
          </a:bodyPr>
          <a:lstStyle/>
          <a:p>
            <a:r>
              <a:rPr lang="de-DE" dirty="0" smtClean="0">
                <a:latin typeface="Corbel" panose="020B0503020204020204" pitchFamily="34" charset="0"/>
              </a:rPr>
              <a:t>Unsere </a:t>
            </a:r>
            <a:r>
              <a:rPr lang="de-DE" sz="1800" dirty="0" smtClean="0">
                <a:latin typeface="Corbel" panose="020B0503020204020204" pitchFamily="34" charset="0"/>
              </a:rPr>
              <a:t>Einrichtung</a:t>
            </a:r>
            <a:r>
              <a:rPr lang="de-DE" dirty="0" smtClean="0">
                <a:latin typeface="Corbel" panose="020B0503020204020204" pitchFamily="34" charset="0"/>
              </a:rPr>
              <a:t> stellt sich vor</a:t>
            </a:r>
            <a:endParaRPr lang="de-DE" dirty="0">
              <a:latin typeface="Corbel" panose="020B0503020204020204" pitchFamily="34" charset="0"/>
            </a:endParaRPr>
          </a:p>
        </p:txBody>
      </p:sp>
    </p:spTree>
    <p:extLst>
      <p:ext uri="{BB962C8B-B14F-4D97-AF65-F5344CB8AC3E}">
        <p14:creationId xmlns:p14="http://schemas.microsoft.com/office/powerpoint/2010/main" val="3974008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2"/>
          <p:cNvSpPr txBox="1">
            <a:spLocks/>
          </p:cNvSpPr>
          <p:nvPr/>
        </p:nvSpPr>
        <p:spPr>
          <a:xfrm>
            <a:off x="1710241" y="122754"/>
            <a:ext cx="5376672" cy="1973319"/>
          </a:xfrm>
          <a:prstGeom prst="rect">
            <a:avLst/>
          </a:prstGeom>
          <a:solidFill>
            <a:srgbClr val="FF33CC"/>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a:lnSpc>
                <a:spcPct val="115000"/>
              </a:lnSpc>
              <a:spcAft>
                <a:spcPts val="1074"/>
              </a:spcAft>
            </a:pPr>
            <a:r>
              <a:rPr lang="de-DE" sz="1200">
                <a:latin typeface="Calibri"/>
                <a:ea typeface="Times New Roman"/>
                <a:cs typeface="Times New Roman"/>
              </a:rPr>
              <a:t> </a:t>
            </a:r>
          </a:p>
        </p:txBody>
      </p:sp>
      <p:sp>
        <p:nvSpPr>
          <p:cNvPr id="5" name="Textfeld 1"/>
          <p:cNvSpPr txBox="1">
            <a:spLocks/>
          </p:cNvSpPr>
          <p:nvPr/>
        </p:nvSpPr>
        <p:spPr>
          <a:xfrm>
            <a:off x="1710241" y="2096072"/>
            <a:ext cx="5376672" cy="8139942"/>
          </a:xfrm>
          <a:prstGeom prst="rect">
            <a:avLst/>
          </a:prstGeom>
          <a:solidFill>
            <a:schemeClr val="bg1"/>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p:txBody>
      </p:sp>
      <p:graphicFrame>
        <p:nvGraphicFramePr>
          <p:cNvPr id="6" name="Tabelle 5"/>
          <p:cNvGraphicFramePr>
            <a:graphicFrameLocks noGrp="1"/>
          </p:cNvGraphicFramePr>
          <p:nvPr>
            <p:extLst>
              <p:ext uri="{D42A27DB-BD31-4B8C-83A1-F6EECF244321}">
                <p14:modId xmlns:p14="http://schemas.microsoft.com/office/powerpoint/2010/main" val="1402064434"/>
              </p:ext>
            </p:extLst>
          </p:nvPr>
        </p:nvGraphicFramePr>
        <p:xfrm>
          <a:off x="198074" y="122758"/>
          <a:ext cx="1512168" cy="10113255"/>
        </p:xfrm>
        <a:graphic>
          <a:graphicData uri="http://schemas.openxmlformats.org/drawingml/2006/table">
            <a:tbl>
              <a:tblPr firstRow="1" firstCol="1" bandRow="1"/>
              <a:tblGrid>
                <a:gridCol w="1512168">
                  <a:extLst>
                    <a:ext uri="{9D8B030D-6E8A-4147-A177-3AD203B41FA5}">
                      <a16:colId xmlns:a16="http://schemas.microsoft.com/office/drawing/2014/main" val="20000"/>
                    </a:ext>
                  </a:extLst>
                </a:gridCol>
              </a:tblGrid>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CC00"/>
                    </a:solidFill>
                  </a:tcPr>
                </a:tc>
                <a:extLst>
                  <a:ext uri="{0D108BD9-81ED-4DB2-BD59-A6C34878D82A}">
                    <a16:rowId xmlns:a16="http://schemas.microsoft.com/office/drawing/2014/main" val="10002"/>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10003"/>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7030A0"/>
                    </a:solidFill>
                  </a:tcPr>
                </a:tc>
                <a:extLst>
                  <a:ext uri="{0D108BD9-81ED-4DB2-BD59-A6C34878D82A}">
                    <a16:rowId xmlns:a16="http://schemas.microsoft.com/office/drawing/2014/main" val="10004"/>
                  </a:ext>
                </a:extLst>
              </a:tr>
            </a:tbl>
          </a:graphicData>
        </a:graphic>
      </p:graphicFrame>
      <p:sp>
        <p:nvSpPr>
          <p:cNvPr id="2" name="Textfeld 1"/>
          <p:cNvSpPr txBox="1"/>
          <p:nvPr/>
        </p:nvSpPr>
        <p:spPr>
          <a:xfrm>
            <a:off x="1872258" y="1565767"/>
            <a:ext cx="3960440" cy="369332"/>
          </a:xfrm>
          <a:prstGeom prst="rect">
            <a:avLst/>
          </a:prstGeom>
          <a:noFill/>
        </p:spPr>
        <p:txBody>
          <a:bodyPr wrap="square" rtlCol="0">
            <a:spAutoFit/>
          </a:bodyPr>
          <a:lstStyle/>
          <a:p>
            <a:r>
              <a:rPr lang="de-DE" sz="1800" dirty="0" smtClean="0">
                <a:latin typeface="Corbel" panose="020B0503020204020204" pitchFamily="34" charset="0"/>
              </a:rPr>
              <a:t>Unsere pädagogische Arbeit</a:t>
            </a:r>
            <a:endParaRPr lang="de-DE" sz="1800" dirty="0">
              <a:latin typeface="Corbel" panose="020B0503020204020204" pitchFamily="34" charset="0"/>
            </a:endParaRPr>
          </a:p>
        </p:txBody>
      </p:sp>
      <p:sp>
        <p:nvSpPr>
          <p:cNvPr id="3" name="Textfeld 2"/>
          <p:cNvSpPr txBox="1"/>
          <p:nvPr/>
        </p:nvSpPr>
        <p:spPr>
          <a:xfrm>
            <a:off x="1872258" y="2196158"/>
            <a:ext cx="4608512" cy="8032968"/>
          </a:xfrm>
          <a:prstGeom prst="rect">
            <a:avLst/>
          </a:prstGeom>
          <a:noFill/>
        </p:spPr>
        <p:txBody>
          <a:bodyPr wrap="square" rtlCol="0">
            <a:spAutoFit/>
          </a:bodyPr>
          <a:lstStyle/>
          <a:p>
            <a:r>
              <a:rPr lang="de-DE" sz="1200" b="1" dirty="0" smtClean="0">
                <a:latin typeface="Corbel" panose="020B0503020204020204" pitchFamily="34" charset="0"/>
              </a:rPr>
              <a:t>Unsere Grundätze</a:t>
            </a:r>
          </a:p>
          <a:p>
            <a:endParaRPr lang="de-DE" sz="1200" b="1" dirty="0" smtClean="0">
              <a:latin typeface="Corbel" panose="020B0503020204020204" pitchFamily="34" charset="0"/>
            </a:endParaRPr>
          </a:p>
          <a:p>
            <a:r>
              <a:rPr lang="de-DE" sz="1200" b="1" dirty="0" smtClean="0">
                <a:latin typeface="Corbel" panose="020B0503020204020204" pitchFamily="34" charset="0"/>
              </a:rPr>
              <a:t>Wir achten jedes Kind</a:t>
            </a:r>
          </a:p>
          <a:p>
            <a:endParaRPr lang="de-DE" sz="1200" dirty="0">
              <a:latin typeface="Corbel" panose="020B0503020204020204" pitchFamily="34" charset="0"/>
            </a:endParaRPr>
          </a:p>
          <a:p>
            <a:r>
              <a:rPr lang="de-DE" sz="1200" dirty="0" smtClean="0">
                <a:latin typeface="Corbel" panose="020B0503020204020204" pitchFamily="34" charset="0"/>
              </a:rPr>
              <a:t>Wir schätzen Kinder als eigene Persönlichkeit und nehmen jedes Kind in seiner Individualität und Originalität, mit seinen Stärken und Schwächen an</a:t>
            </a:r>
            <a:r>
              <a:rPr lang="de-DE" sz="1200" dirty="0" smtClean="0">
                <a:latin typeface="Corbel" panose="020B0503020204020204" pitchFamily="34" charset="0"/>
              </a:rPr>
              <a:t>.</a:t>
            </a:r>
          </a:p>
          <a:p>
            <a:r>
              <a:rPr lang="de-DE" sz="1200" dirty="0" smtClean="0">
                <a:latin typeface="Corbel" panose="020B0503020204020204" pitchFamily="34" charset="0"/>
              </a:rPr>
              <a:t>Auch die interkulturelle Erziehung ist eine grundlegende Kompetenz für das konstruktive und friedliche Miteinander in unserem Kinderhaus.</a:t>
            </a:r>
            <a:endParaRPr lang="de-DE" sz="1200" dirty="0" smtClean="0">
              <a:latin typeface="Corbel" panose="020B0503020204020204" pitchFamily="34" charset="0"/>
            </a:endParaRPr>
          </a:p>
          <a:p>
            <a:r>
              <a:rPr lang="de-DE" sz="1200" dirty="0" smtClean="0">
                <a:latin typeface="Corbel" panose="020B0503020204020204" pitchFamily="34" charset="0"/>
              </a:rPr>
              <a:t>Jedes Kind bringt seine ganz persönlichen Eigenschaften, seine Ideen, seine Neugier, seine Probleme und Fähigkeiten mit.</a:t>
            </a:r>
          </a:p>
          <a:p>
            <a:endParaRPr lang="de-DE" sz="1200" dirty="0">
              <a:latin typeface="Corbel" panose="020B0503020204020204" pitchFamily="34" charset="0"/>
            </a:endParaRPr>
          </a:p>
          <a:p>
            <a:r>
              <a:rPr lang="de-DE" sz="1200" dirty="0">
                <a:latin typeface="Corbel" panose="020B0503020204020204" pitchFamily="34" charset="0"/>
              </a:rPr>
              <a:t>Kinder gestalten ihre Bildung und Entwicklung von Geburt an aktiv mit. Sie wollen von sich aus lernen, ihre Neugierde und ihr </a:t>
            </a:r>
            <a:r>
              <a:rPr lang="de-DE" sz="1200" dirty="0" smtClean="0">
                <a:latin typeface="Corbel" panose="020B0503020204020204" pitchFamily="34" charset="0"/>
              </a:rPr>
              <a:t>Erkundungs-/ </a:t>
            </a:r>
            <a:r>
              <a:rPr lang="de-DE" sz="1200" dirty="0">
                <a:latin typeface="Corbel" panose="020B0503020204020204" pitchFamily="34" charset="0"/>
              </a:rPr>
              <a:t>und Forscherdrang sind der Beweis.</a:t>
            </a:r>
          </a:p>
          <a:p>
            <a:endParaRPr lang="de-DE" sz="1200" dirty="0" smtClean="0">
              <a:latin typeface="Corbel" panose="020B0503020204020204" pitchFamily="34" charset="0"/>
            </a:endParaRPr>
          </a:p>
          <a:p>
            <a:endParaRPr lang="de-DE" sz="1200" dirty="0" smtClean="0">
              <a:latin typeface="Corbel" panose="020B0503020204020204" pitchFamily="34" charset="0"/>
            </a:endParaRPr>
          </a:p>
          <a:p>
            <a:endParaRPr lang="de-DE" sz="1200" dirty="0" smtClean="0">
              <a:latin typeface="Corbel" panose="020B0503020204020204" pitchFamily="34" charset="0"/>
            </a:endParaRPr>
          </a:p>
          <a:p>
            <a:r>
              <a:rPr lang="de-DE" sz="1200" b="1" dirty="0" smtClean="0">
                <a:latin typeface="Corbel" panose="020B0503020204020204" pitchFamily="34" charset="0"/>
              </a:rPr>
              <a:t>Wir begleiten die Kinder in ihrer Entwicklung </a:t>
            </a:r>
          </a:p>
          <a:p>
            <a:endParaRPr lang="de-DE" sz="1200" dirty="0">
              <a:latin typeface="Corbel" panose="020B0503020204020204" pitchFamily="34" charset="0"/>
            </a:endParaRPr>
          </a:p>
          <a:p>
            <a:r>
              <a:rPr lang="de-DE" sz="1200" dirty="0" smtClean="0">
                <a:latin typeface="Corbel" panose="020B0503020204020204" pitchFamily="34" charset="0"/>
              </a:rPr>
              <a:t>Wir beobachten, begleiten, unterstützen und motivieren die Kinder um ihre Stärken zu stärken und ihre Schwächen zu schwächen.</a:t>
            </a:r>
          </a:p>
          <a:p>
            <a:endParaRPr lang="de-DE" sz="1200" dirty="0">
              <a:latin typeface="Corbel" panose="020B0503020204020204" pitchFamily="34" charset="0"/>
            </a:endParaRPr>
          </a:p>
          <a:p>
            <a:r>
              <a:rPr lang="de-DE" sz="1200" dirty="0" smtClean="0">
                <a:latin typeface="Corbel" panose="020B0503020204020204" pitchFamily="34" charset="0"/>
              </a:rPr>
              <a:t>Wir möchten die Kinder in  ihrer Entwicklung verlässlich begleiten und fördern, ihnen Freiräume zum Spielen und Erproben geben, ihnen aber auch Grenzen setzen und Anleitung geben.</a:t>
            </a:r>
          </a:p>
          <a:p>
            <a:endParaRPr lang="de-DE" sz="1200" dirty="0">
              <a:latin typeface="Corbel" panose="020B0503020204020204" pitchFamily="34" charset="0"/>
            </a:endParaRPr>
          </a:p>
          <a:p>
            <a:r>
              <a:rPr lang="de-DE" sz="1200" dirty="0" smtClean="0">
                <a:latin typeface="Corbel" panose="020B0503020204020204" pitchFamily="34" charset="0"/>
              </a:rPr>
              <a:t>Neben der persönlichen Entwicklung ist die Entwicklung von sozialen Kompetenzen ein wichtiger Aspekt.</a:t>
            </a:r>
          </a:p>
          <a:p>
            <a:r>
              <a:rPr lang="de-DE" sz="1200" dirty="0" smtClean="0">
                <a:latin typeface="Corbel" panose="020B0503020204020204" pitchFamily="34" charset="0"/>
              </a:rPr>
              <a:t>Beim täglichen Miteinander in unserer Einrichtung finden die Kinder immer wieder Gelegenheiten um erste Kontakte zu knüpfen und  Beziehungen aufzubauen.</a:t>
            </a:r>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pPr algn="ctr"/>
            <a:r>
              <a:rPr lang="de-DE" sz="1200" dirty="0" smtClean="0">
                <a:latin typeface="Corbel" panose="020B0503020204020204" pitchFamily="34" charset="0"/>
              </a:rPr>
              <a:t>-10-</a:t>
            </a:r>
          </a:p>
        </p:txBody>
      </p:sp>
    </p:spTree>
    <p:extLst>
      <p:ext uri="{BB962C8B-B14F-4D97-AF65-F5344CB8AC3E}">
        <p14:creationId xmlns:p14="http://schemas.microsoft.com/office/powerpoint/2010/main" val="35837995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2"/>
          <p:cNvSpPr txBox="1">
            <a:spLocks/>
          </p:cNvSpPr>
          <p:nvPr/>
        </p:nvSpPr>
        <p:spPr>
          <a:xfrm>
            <a:off x="1710241" y="122754"/>
            <a:ext cx="5376672" cy="1973319"/>
          </a:xfrm>
          <a:prstGeom prst="rect">
            <a:avLst/>
          </a:prstGeom>
          <a:solidFill>
            <a:srgbClr val="FF33CC"/>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lvl="0"/>
            <a:endParaRPr lang="de-DE" sz="1800" dirty="0" smtClean="0">
              <a:solidFill>
                <a:prstClr val="black"/>
              </a:solidFill>
              <a:latin typeface="Corbel" panose="020B0503020204020204" pitchFamily="34" charset="0"/>
            </a:endParaRPr>
          </a:p>
          <a:p>
            <a:pPr lvl="0"/>
            <a:endParaRPr lang="de-DE" sz="1800" dirty="0">
              <a:solidFill>
                <a:prstClr val="black"/>
              </a:solidFill>
              <a:latin typeface="Corbel" panose="020B0503020204020204" pitchFamily="34" charset="0"/>
            </a:endParaRPr>
          </a:p>
          <a:p>
            <a:pPr lvl="0"/>
            <a:endParaRPr lang="de-DE" sz="1800" dirty="0" smtClean="0">
              <a:solidFill>
                <a:prstClr val="black"/>
              </a:solidFill>
              <a:latin typeface="Corbel" panose="020B0503020204020204" pitchFamily="34" charset="0"/>
            </a:endParaRPr>
          </a:p>
          <a:p>
            <a:pPr lvl="0"/>
            <a:endParaRPr lang="de-DE" sz="1800" dirty="0">
              <a:solidFill>
                <a:prstClr val="black"/>
              </a:solidFill>
              <a:latin typeface="Corbel" panose="020B0503020204020204" pitchFamily="34" charset="0"/>
            </a:endParaRPr>
          </a:p>
          <a:p>
            <a:pPr lvl="0"/>
            <a:endParaRPr lang="de-DE" sz="1800" dirty="0" smtClean="0">
              <a:solidFill>
                <a:prstClr val="black"/>
              </a:solidFill>
              <a:latin typeface="Corbel" panose="020B0503020204020204" pitchFamily="34" charset="0"/>
            </a:endParaRPr>
          </a:p>
          <a:p>
            <a:pPr lvl="0"/>
            <a:r>
              <a:rPr lang="de-DE" sz="1800" dirty="0" smtClean="0">
                <a:solidFill>
                  <a:prstClr val="black"/>
                </a:solidFill>
                <a:latin typeface="Corbel" panose="020B0503020204020204" pitchFamily="34" charset="0"/>
              </a:rPr>
              <a:t>Unsere </a:t>
            </a:r>
            <a:r>
              <a:rPr lang="de-DE" sz="1800" dirty="0">
                <a:solidFill>
                  <a:prstClr val="black"/>
                </a:solidFill>
                <a:latin typeface="Corbel" panose="020B0503020204020204" pitchFamily="34" charset="0"/>
              </a:rPr>
              <a:t>pädagogische Arbeit</a:t>
            </a:r>
          </a:p>
        </p:txBody>
      </p:sp>
      <p:sp>
        <p:nvSpPr>
          <p:cNvPr id="5" name="Textfeld 1"/>
          <p:cNvSpPr txBox="1">
            <a:spLocks/>
          </p:cNvSpPr>
          <p:nvPr/>
        </p:nvSpPr>
        <p:spPr>
          <a:xfrm>
            <a:off x="1710241" y="2096072"/>
            <a:ext cx="5376672" cy="8139942"/>
          </a:xfrm>
          <a:prstGeom prst="rect">
            <a:avLst/>
          </a:prstGeom>
          <a:solidFill>
            <a:schemeClr val="bg1"/>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p:txBody>
      </p:sp>
      <p:graphicFrame>
        <p:nvGraphicFramePr>
          <p:cNvPr id="6" name="Tabelle 5"/>
          <p:cNvGraphicFramePr>
            <a:graphicFrameLocks noGrp="1"/>
          </p:cNvGraphicFramePr>
          <p:nvPr>
            <p:extLst>
              <p:ext uri="{D42A27DB-BD31-4B8C-83A1-F6EECF244321}">
                <p14:modId xmlns:p14="http://schemas.microsoft.com/office/powerpoint/2010/main" val="4032780436"/>
              </p:ext>
            </p:extLst>
          </p:nvPr>
        </p:nvGraphicFramePr>
        <p:xfrm>
          <a:off x="198074" y="122758"/>
          <a:ext cx="1512168" cy="10113255"/>
        </p:xfrm>
        <a:graphic>
          <a:graphicData uri="http://schemas.openxmlformats.org/drawingml/2006/table">
            <a:tbl>
              <a:tblPr firstRow="1" firstCol="1" bandRow="1"/>
              <a:tblGrid>
                <a:gridCol w="1512168">
                  <a:extLst>
                    <a:ext uri="{9D8B030D-6E8A-4147-A177-3AD203B41FA5}">
                      <a16:colId xmlns:a16="http://schemas.microsoft.com/office/drawing/2014/main" val="20000"/>
                    </a:ext>
                  </a:extLst>
                </a:gridCol>
              </a:tblGrid>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CC00"/>
                    </a:solidFill>
                  </a:tcPr>
                </a:tc>
                <a:extLst>
                  <a:ext uri="{0D108BD9-81ED-4DB2-BD59-A6C34878D82A}">
                    <a16:rowId xmlns:a16="http://schemas.microsoft.com/office/drawing/2014/main" val="10002"/>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10003"/>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7030A0"/>
                    </a:solidFill>
                  </a:tcPr>
                </a:tc>
                <a:extLst>
                  <a:ext uri="{0D108BD9-81ED-4DB2-BD59-A6C34878D82A}">
                    <a16:rowId xmlns:a16="http://schemas.microsoft.com/office/drawing/2014/main" val="10004"/>
                  </a:ext>
                </a:extLst>
              </a:tr>
            </a:tbl>
          </a:graphicData>
        </a:graphic>
      </p:graphicFrame>
      <p:sp>
        <p:nvSpPr>
          <p:cNvPr id="2" name="Textfeld 1"/>
          <p:cNvSpPr txBox="1"/>
          <p:nvPr/>
        </p:nvSpPr>
        <p:spPr>
          <a:xfrm>
            <a:off x="1950305" y="2219821"/>
            <a:ext cx="4896544" cy="8032968"/>
          </a:xfrm>
          <a:prstGeom prst="rect">
            <a:avLst/>
          </a:prstGeom>
          <a:noFill/>
        </p:spPr>
        <p:txBody>
          <a:bodyPr wrap="square" rtlCol="0">
            <a:spAutoFit/>
          </a:bodyPr>
          <a:lstStyle/>
          <a:p>
            <a:r>
              <a:rPr lang="de-DE" sz="1200" b="1" dirty="0" smtClean="0">
                <a:latin typeface="Corbel" panose="020B0503020204020204" pitchFamily="34" charset="0"/>
              </a:rPr>
              <a:t>Persönlichkeitsbildung</a:t>
            </a:r>
          </a:p>
          <a:p>
            <a:endParaRPr lang="de-DE" sz="1200" dirty="0" smtClean="0">
              <a:latin typeface="Corbel" panose="020B0503020204020204" pitchFamily="34" charset="0"/>
            </a:endParaRPr>
          </a:p>
          <a:p>
            <a:r>
              <a:rPr lang="de-DE" sz="1200" dirty="0" smtClean="0">
                <a:latin typeface="Corbel" panose="020B0503020204020204" pitchFamily="34" charset="0"/>
              </a:rPr>
              <a:t>Die Persönlichkeitsbildung bezeichnet die Entwicklung der eigenen, individuellen Persönlichkeit des Kinders.</a:t>
            </a:r>
          </a:p>
          <a:p>
            <a:r>
              <a:rPr lang="de-DE" sz="1200" dirty="0" smtClean="0">
                <a:latin typeface="Corbel" panose="020B0503020204020204" pitchFamily="34" charset="0"/>
              </a:rPr>
              <a:t>Dazu zählen die Selbstwahrnehmung, die Entwicklung des Selbstwertgefühls, die Entwicklung eines positiven </a:t>
            </a:r>
            <a:r>
              <a:rPr lang="de-DE" sz="1200" dirty="0" smtClean="0">
                <a:latin typeface="Corbel" panose="020B0503020204020204" pitchFamily="34" charset="0"/>
              </a:rPr>
              <a:t>Selbstkonzeptes </a:t>
            </a:r>
            <a:r>
              <a:rPr lang="de-DE" sz="1200" dirty="0" smtClean="0">
                <a:latin typeface="Corbel" panose="020B0503020204020204" pitchFamily="34" charset="0"/>
              </a:rPr>
              <a:t>sowie </a:t>
            </a:r>
            <a:r>
              <a:rPr lang="de-DE" sz="1200" dirty="0">
                <a:latin typeface="Corbel" panose="020B0503020204020204" pitchFamily="34" charset="0"/>
              </a:rPr>
              <a:t>m</a:t>
            </a:r>
            <a:r>
              <a:rPr lang="de-DE" sz="1200" dirty="0" smtClean="0">
                <a:latin typeface="Corbel" panose="020B0503020204020204" pitchFamily="34" charset="0"/>
              </a:rPr>
              <a:t>otivationale Kompetenzen wie Autonomieerleben, Kompetenzerleben, Neugier und individuelle Interessen.</a:t>
            </a:r>
          </a:p>
          <a:p>
            <a:endParaRPr lang="de-DE" sz="1200" dirty="0">
              <a:latin typeface="Corbel" panose="020B0503020204020204" pitchFamily="34" charset="0"/>
            </a:endParaRPr>
          </a:p>
          <a:p>
            <a:r>
              <a:rPr lang="de-DE" sz="1200" dirty="0" smtClean="0">
                <a:latin typeface="Corbel" panose="020B0503020204020204" pitchFamily="34" charset="0"/>
              </a:rPr>
              <a:t>Unser Ziel ist es, die Kinder auf dem Weg zur Entfaltung und Entwicklung ihrer eigenen, individuellen Persönlichkeit zu begleiten und zu stärken.</a:t>
            </a:r>
          </a:p>
          <a:p>
            <a:endParaRPr lang="de-DE" sz="1200" dirty="0">
              <a:latin typeface="Corbel" panose="020B0503020204020204" pitchFamily="34" charset="0"/>
            </a:endParaRPr>
          </a:p>
          <a:p>
            <a:r>
              <a:rPr lang="de-DE" sz="1200" dirty="0" smtClean="0">
                <a:latin typeface="Corbel" panose="020B0503020204020204" pitchFamily="34" charset="0"/>
              </a:rPr>
              <a:t>In unterschiedlichen Situationen  im Kinderhausalltag, wie z.B.: gezielten Angeboten oder dem täglichen Freispiel lernen die Kinder selbstständig Entscheidungen zu treffen, nehmen sich als eigene Persönlichkeit wahr, lernen Verantwortung zu übernehmen und eigene Gefühle zeigen und wahrzunehmen. </a:t>
            </a:r>
          </a:p>
          <a:p>
            <a:endParaRPr lang="de-DE" sz="1200" dirty="0">
              <a:latin typeface="Corbel" panose="020B0503020204020204" pitchFamily="34" charset="0"/>
            </a:endParaRPr>
          </a:p>
          <a:p>
            <a:endParaRPr lang="de-DE" sz="1200" dirty="0">
              <a:latin typeface="Corbel" panose="020B0503020204020204" pitchFamily="34" charset="0"/>
            </a:endParaRPr>
          </a:p>
          <a:p>
            <a:r>
              <a:rPr lang="de-DE" sz="1200" dirty="0" smtClean="0">
                <a:latin typeface="Corbel" panose="020B0503020204020204" pitchFamily="34" charset="0"/>
              </a:rPr>
              <a:t>Kinder werden in unserem Kinderhaus als eigenständige Persönlichkeiten mit individuellen Stärken, Vorlieben und Interessen gesehen und nicht als Mitglieder einer Geschlechtergruppe. </a:t>
            </a:r>
            <a:endParaRPr lang="de-DE" sz="1200" dirty="0">
              <a:latin typeface="Corbel" panose="020B0503020204020204" pitchFamily="34" charset="0"/>
            </a:endParaRPr>
          </a:p>
          <a:p>
            <a:r>
              <a:rPr lang="de-DE" sz="1200" dirty="0" smtClean="0">
                <a:latin typeface="Corbel" panose="020B0503020204020204" pitchFamily="34" charset="0"/>
              </a:rPr>
              <a:t>Dadurch entwickelt das Kind eine eigene Geschlechtsidentität mit der es sich sicher und wohl fühlt.</a:t>
            </a: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pPr algn="ctr"/>
            <a:r>
              <a:rPr lang="de-DE" sz="1200" dirty="0" smtClean="0">
                <a:latin typeface="Corbel" panose="020B0503020204020204" pitchFamily="34" charset="0"/>
              </a:rPr>
              <a:t>-11-</a:t>
            </a:r>
            <a:endParaRPr lang="de-DE" sz="1200" dirty="0">
              <a:latin typeface="Corbel" panose="020B0503020204020204" pitchFamily="34" charset="0"/>
            </a:endParaRPr>
          </a:p>
        </p:txBody>
      </p:sp>
    </p:spTree>
    <p:extLst>
      <p:ext uri="{BB962C8B-B14F-4D97-AF65-F5344CB8AC3E}">
        <p14:creationId xmlns:p14="http://schemas.microsoft.com/office/powerpoint/2010/main" val="20277884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2"/>
          <p:cNvSpPr txBox="1">
            <a:spLocks/>
          </p:cNvSpPr>
          <p:nvPr/>
        </p:nvSpPr>
        <p:spPr>
          <a:xfrm>
            <a:off x="1710241" y="122754"/>
            <a:ext cx="5376672" cy="1973319"/>
          </a:xfrm>
          <a:prstGeom prst="rect">
            <a:avLst/>
          </a:prstGeom>
          <a:solidFill>
            <a:srgbClr val="FF33CC"/>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lvl="0"/>
            <a:endParaRPr lang="de-DE" sz="1800" dirty="0" smtClean="0">
              <a:solidFill>
                <a:prstClr val="black"/>
              </a:solidFill>
              <a:latin typeface="Corbel" panose="020B0503020204020204" pitchFamily="34" charset="0"/>
            </a:endParaRPr>
          </a:p>
          <a:p>
            <a:pPr lvl="0"/>
            <a:endParaRPr lang="de-DE" sz="1800" dirty="0">
              <a:solidFill>
                <a:prstClr val="black"/>
              </a:solidFill>
              <a:latin typeface="Corbel" panose="020B0503020204020204" pitchFamily="34" charset="0"/>
            </a:endParaRPr>
          </a:p>
          <a:p>
            <a:pPr lvl="0"/>
            <a:endParaRPr lang="de-DE" sz="1800" dirty="0" smtClean="0">
              <a:solidFill>
                <a:prstClr val="black"/>
              </a:solidFill>
              <a:latin typeface="Corbel" panose="020B0503020204020204" pitchFamily="34" charset="0"/>
            </a:endParaRPr>
          </a:p>
          <a:p>
            <a:pPr lvl="0"/>
            <a:endParaRPr lang="de-DE" sz="1800" dirty="0">
              <a:solidFill>
                <a:prstClr val="black"/>
              </a:solidFill>
              <a:latin typeface="Corbel" panose="020B0503020204020204" pitchFamily="34" charset="0"/>
            </a:endParaRPr>
          </a:p>
          <a:p>
            <a:pPr lvl="0"/>
            <a:endParaRPr lang="de-DE" sz="1800" dirty="0" smtClean="0">
              <a:solidFill>
                <a:prstClr val="black"/>
              </a:solidFill>
              <a:latin typeface="Corbel" panose="020B0503020204020204" pitchFamily="34" charset="0"/>
            </a:endParaRPr>
          </a:p>
          <a:p>
            <a:pPr lvl="0"/>
            <a:r>
              <a:rPr lang="de-DE" sz="1800" dirty="0" smtClean="0">
                <a:solidFill>
                  <a:prstClr val="black"/>
                </a:solidFill>
                <a:latin typeface="Corbel" panose="020B0503020204020204" pitchFamily="34" charset="0"/>
              </a:rPr>
              <a:t>Unsere </a:t>
            </a:r>
            <a:r>
              <a:rPr lang="de-DE" sz="1800" dirty="0">
                <a:solidFill>
                  <a:prstClr val="black"/>
                </a:solidFill>
                <a:latin typeface="Corbel" panose="020B0503020204020204" pitchFamily="34" charset="0"/>
              </a:rPr>
              <a:t>pädagogische Arbeit</a:t>
            </a:r>
          </a:p>
        </p:txBody>
      </p:sp>
      <p:sp>
        <p:nvSpPr>
          <p:cNvPr id="5" name="Textfeld 1"/>
          <p:cNvSpPr txBox="1">
            <a:spLocks/>
          </p:cNvSpPr>
          <p:nvPr/>
        </p:nvSpPr>
        <p:spPr>
          <a:xfrm>
            <a:off x="1710241" y="2096072"/>
            <a:ext cx="5376672" cy="8139942"/>
          </a:xfrm>
          <a:prstGeom prst="rect">
            <a:avLst/>
          </a:prstGeom>
          <a:solidFill>
            <a:schemeClr val="bg1"/>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r>
              <a:rPr lang="de-DE" sz="1200" dirty="0" smtClean="0">
                <a:latin typeface="Calibri"/>
                <a:ea typeface="Times New Roman"/>
                <a:cs typeface="Times New Roman"/>
              </a:rPr>
              <a:t> in</a:t>
            </a:r>
            <a:endParaRPr lang="de-DE" sz="1200" dirty="0">
              <a:latin typeface="Calibri"/>
              <a:ea typeface="Times New Roman"/>
              <a:cs typeface="Times New Roman"/>
            </a:endParaRPr>
          </a:p>
        </p:txBody>
      </p:sp>
      <p:graphicFrame>
        <p:nvGraphicFramePr>
          <p:cNvPr id="6" name="Tabelle 5"/>
          <p:cNvGraphicFramePr>
            <a:graphicFrameLocks noGrp="1"/>
          </p:cNvGraphicFramePr>
          <p:nvPr>
            <p:extLst>
              <p:ext uri="{D42A27DB-BD31-4B8C-83A1-F6EECF244321}">
                <p14:modId xmlns:p14="http://schemas.microsoft.com/office/powerpoint/2010/main" val="847128442"/>
              </p:ext>
            </p:extLst>
          </p:nvPr>
        </p:nvGraphicFramePr>
        <p:xfrm>
          <a:off x="198074" y="122758"/>
          <a:ext cx="1512168" cy="10113255"/>
        </p:xfrm>
        <a:graphic>
          <a:graphicData uri="http://schemas.openxmlformats.org/drawingml/2006/table">
            <a:tbl>
              <a:tblPr firstRow="1" firstCol="1" bandRow="1"/>
              <a:tblGrid>
                <a:gridCol w="1512168">
                  <a:extLst>
                    <a:ext uri="{9D8B030D-6E8A-4147-A177-3AD203B41FA5}">
                      <a16:colId xmlns:a16="http://schemas.microsoft.com/office/drawing/2014/main" val="20000"/>
                    </a:ext>
                  </a:extLst>
                </a:gridCol>
              </a:tblGrid>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CC00"/>
                    </a:solidFill>
                  </a:tcPr>
                </a:tc>
                <a:extLst>
                  <a:ext uri="{0D108BD9-81ED-4DB2-BD59-A6C34878D82A}">
                    <a16:rowId xmlns:a16="http://schemas.microsoft.com/office/drawing/2014/main" val="10002"/>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10003"/>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7030A0"/>
                    </a:solidFill>
                  </a:tcPr>
                </a:tc>
                <a:extLst>
                  <a:ext uri="{0D108BD9-81ED-4DB2-BD59-A6C34878D82A}">
                    <a16:rowId xmlns:a16="http://schemas.microsoft.com/office/drawing/2014/main" val="10004"/>
                  </a:ext>
                </a:extLst>
              </a:tr>
            </a:tbl>
          </a:graphicData>
        </a:graphic>
      </p:graphicFrame>
      <p:sp>
        <p:nvSpPr>
          <p:cNvPr id="2" name="Textfeld 1"/>
          <p:cNvSpPr txBox="1"/>
          <p:nvPr/>
        </p:nvSpPr>
        <p:spPr>
          <a:xfrm>
            <a:off x="1800250" y="2219821"/>
            <a:ext cx="4968552" cy="8032968"/>
          </a:xfrm>
          <a:prstGeom prst="rect">
            <a:avLst/>
          </a:prstGeom>
          <a:noFill/>
        </p:spPr>
        <p:txBody>
          <a:bodyPr wrap="square" rtlCol="0">
            <a:spAutoFit/>
          </a:bodyPr>
          <a:lstStyle/>
          <a:p>
            <a:r>
              <a:rPr lang="de-DE" sz="1200" b="1" dirty="0" smtClean="0">
                <a:latin typeface="Corbel" panose="020B0503020204020204" pitchFamily="34" charset="0"/>
              </a:rPr>
              <a:t>Soziale Kompetenzen</a:t>
            </a:r>
          </a:p>
          <a:p>
            <a:endParaRPr lang="de-DE" sz="1200" dirty="0">
              <a:latin typeface="Corbel" panose="020B0503020204020204" pitchFamily="34" charset="0"/>
            </a:endParaRPr>
          </a:p>
          <a:p>
            <a:r>
              <a:rPr lang="de-DE" sz="1200" dirty="0" smtClean="0">
                <a:latin typeface="Corbel" panose="020B0503020204020204" pitchFamily="34" charset="0"/>
              </a:rPr>
              <a:t>Kinder in den ersten Lebensjahren lernen in engen Beziehungen mit ihren wichtigsten Bezugspersonen.</a:t>
            </a:r>
          </a:p>
          <a:p>
            <a:r>
              <a:rPr lang="de-DE" sz="1200" dirty="0" smtClean="0">
                <a:latin typeface="Corbel" panose="020B0503020204020204" pitchFamily="34" charset="0"/>
              </a:rPr>
              <a:t>Gerade die Entwicklung der emotionalen und sozialen Kompetenzen hängt sehr stark von frühen Interaktionserfahrungen ab.</a:t>
            </a:r>
          </a:p>
          <a:p>
            <a:endParaRPr lang="de-DE" sz="1200" dirty="0">
              <a:latin typeface="Corbel" panose="020B0503020204020204" pitchFamily="34" charset="0"/>
            </a:endParaRPr>
          </a:p>
          <a:p>
            <a:r>
              <a:rPr lang="de-DE" sz="1200" dirty="0" smtClean="0">
                <a:latin typeface="Corbel" panose="020B0503020204020204" pitchFamily="34" charset="0"/>
              </a:rPr>
              <a:t>Unser Ziel ist es soziale Kompetenzen in allen Bildungsbereichen zu stärken.  Sei es durch Projektarbeit, bei der gemeinsamen Bilderbuchbetrachtung oder in Alltagssituationen wie dem Wickeln oder dem Vorbereiten auf den Mittagsschlaf.</a:t>
            </a:r>
          </a:p>
          <a:p>
            <a:endParaRPr lang="de-DE" sz="1200" dirty="0">
              <a:latin typeface="Corbel" panose="020B0503020204020204" pitchFamily="34" charset="0"/>
            </a:endParaRPr>
          </a:p>
          <a:p>
            <a:r>
              <a:rPr lang="de-DE" sz="1200" dirty="0" smtClean="0">
                <a:latin typeface="Corbel" panose="020B0503020204020204" pitchFamily="34" charset="0"/>
              </a:rPr>
              <a:t>Im täglichen Miteinander wird die Gelegenheit </a:t>
            </a:r>
            <a:r>
              <a:rPr lang="de-DE" sz="1200" dirty="0" smtClean="0">
                <a:latin typeface="Corbel" panose="020B0503020204020204" pitchFamily="34" charset="0"/>
              </a:rPr>
              <a:t>geboten </a:t>
            </a:r>
            <a:r>
              <a:rPr lang="de-DE" sz="1200" dirty="0" smtClean="0">
                <a:latin typeface="Corbel" panose="020B0503020204020204" pitchFamily="34" charset="0"/>
              </a:rPr>
              <a:t>Beziehungen aufzubauen, die durch Sympathie und gegenseitigen Respekt </a:t>
            </a:r>
            <a:r>
              <a:rPr lang="de-DE" sz="1200" dirty="0" err="1" smtClean="0">
                <a:latin typeface="Corbel" panose="020B0503020204020204" pitchFamily="34" charset="0"/>
              </a:rPr>
              <a:t>gekenn</a:t>
            </a:r>
            <a:r>
              <a:rPr lang="de-DE" sz="1200" dirty="0" smtClean="0">
                <a:latin typeface="Corbel" panose="020B0503020204020204" pitchFamily="34" charset="0"/>
              </a:rPr>
              <a:t>-</a:t>
            </a:r>
          </a:p>
          <a:p>
            <a:r>
              <a:rPr lang="de-DE" sz="1200" dirty="0" smtClean="0">
                <a:latin typeface="Corbel" panose="020B0503020204020204" pitchFamily="34" charset="0"/>
              </a:rPr>
              <a:t>zeichnet sind.</a:t>
            </a:r>
          </a:p>
          <a:p>
            <a:r>
              <a:rPr lang="de-DE" sz="1200" dirty="0" smtClean="0">
                <a:latin typeface="Corbel" panose="020B0503020204020204" pitchFamily="34" charset="0"/>
              </a:rPr>
              <a:t>Im gemeinsamen Stuhlkreis lernen die Kinder sich angemessen auszudrücken, andere Kinder ausreden zu lassen, ihnen zuzuhören und bei Unklarheiten nachzufragen. </a:t>
            </a: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pPr algn="ctr"/>
            <a:r>
              <a:rPr lang="de-DE" sz="1200" dirty="0" smtClean="0">
                <a:latin typeface="Corbel" panose="020B0503020204020204" pitchFamily="34" charset="0"/>
              </a:rPr>
              <a:t>-12-</a:t>
            </a:r>
          </a:p>
        </p:txBody>
      </p:sp>
    </p:spTree>
    <p:extLst>
      <p:ext uri="{BB962C8B-B14F-4D97-AF65-F5344CB8AC3E}">
        <p14:creationId xmlns:p14="http://schemas.microsoft.com/office/powerpoint/2010/main" val="35187556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2"/>
          <p:cNvSpPr txBox="1">
            <a:spLocks/>
          </p:cNvSpPr>
          <p:nvPr/>
        </p:nvSpPr>
        <p:spPr>
          <a:xfrm>
            <a:off x="1710241" y="122754"/>
            <a:ext cx="5376672" cy="1973319"/>
          </a:xfrm>
          <a:prstGeom prst="rect">
            <a:avLst/>
          </a:prstGeom>
          <a:solidFill>
            <a:srgbClr val="FF33CC"/>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r>
              <a:rPr lang="de-DE" sz="1800" dirty="0" smtClean="0">
                <a:latin typeface="Corbel" panose="020B0503020204020204" pitchFamily="34" charset="0"/>
              </a:rPr>
              <a:t>Unsere </a:t>
            </a:r>
            <a:r>
              <a:rPr lang="de-DE" sz="1800" dirty="0">
                <a:latin typeface="Corbel" panose="020B0503020204020204" pitchFamily="34" charset="0"/>
              </a:rPr>
              <a:t>pädagogische Arbeit</a:t>
            </a:r>
          </a:p>
        </p:txBody>
      </p:sp>
      <p:sp>
        <p:nvSpPr>
          <p:cNvPr id="5" name="Textfeld 1"/>
          <p:cNvSpPr txBox="1">
            <a:spLocks/>
          </p:cNvSpPr>
          <p:nvPr/>
        </p:nvSpPr>
        <p:spPr>
          <a:xfrm>
            <a:off x="1710241" y="2096072"/>
            <a:ext cx="5376672" cy="8139942"/>
          </a:xfrm>
          <a:prstGeom prst="rect">
            <a:avLst/>
          </a:prstGeom>
          <a:solidFill>
            <a:schemeClr val="bg1"/>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p:txBody>
      </p:sp>
      <p:graphicFrame>
        <p:nvGraphicFramePr>
          <p:cNvPr id="6" name="Tabelle 5"/>
          <p:cNvGraphicFramePr>
            <a:graphicFrameLocks noGrp="1"/>
          </p:cNvGraphicFramePr>
          <p:nvPr>
            <p:extLst>
              <p:ext uri="{D42A27DB-BD31-4B8C-83A1-F6EECF244321}">
                <p14:modId xmlns:p14="http://schemas.microsoft.com/office/powerpoint/2010/main" val="429848226"/>
              </p:ext>
            </p:extLst>
          </p:nvPr>
        </p:nvGraphicFramePr>
        <p:xfrm>
          <a:off x="198074" y="122758"/>
          <a:ext cx="1512168" cy="10113255"/>
        </p:xfrm>
        <a:graphic>
          <a:graphicData uri="http://schemas.openxmlformats.org/drawingml/2006/table">
            <a:tbl>
              <a:tblPr firstRow="1" firstCol="1" bandRow="1"/>
              <a:tblGrid>
                <a:gridCol w="1512168">
                  <a:extLst>
                    <a:ext uri="{9D8B030D-6E8A-4147-A177-3AD203B41FA5}">
                      <a16:colId xmlns:a16="http://schemas.microsoft.com/office/drawing/2014/main" val="20000"/>
                    </a:ext>
                  </a:extLst>
                </a:gridCol>
              </a:tblGrid>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CC00"/>
                    </a:solidFill>
                  </a:tcPr>
                </a:tc>
                <a:extLst>
                  <a:ext uri="{0D108BD9-81ED-4DB2-BD59-A6C34878D82A}">
                    <a16:rowId xmlns:a16="http://schemas.microsoft.com/office/drawing/2014/main" val="10002"/>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10003"/>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7030A0"/>
                    </a:solidFill>
                  </a:tcPr>
                </a:tc>
                <a:extLst>
                  <a:ext uri="{0D108BD9-81ED-4DB2-BD59-A6C34878D82A}">
                    <a16:rowId xmlns:a16="http://schemas.microsoft.com/office/drawing/2014/main" val="10004"/>
                  </a:ext>
                </a:extLst>
              </a:tr>
            </a:tbl>
          </a:graphicData>
        </a:graphic>
      </p:graphicFrame>
      <p:sp>
        <p:nvSpPr>
          <p:cNvPr id="2" name="Textfeld 1"/>
          <p:cNvSpPr txBox="1"/>
          <p:nvPr/>
        </p:nvSpPr>
        <p:spPr>
          <a:xfrm>
            <a:off x="1872258" y="2340174"/>
            <a:ext cx="4968552" cy="7848302"/>
          </a:xfrm>
          <a:prstGeom prst="rect">
            <a:avLst/>
          </a:prstGeom>
          <a:noFill/>
        </p:spPr>
        <p:txBody>
          <a:bodyPr wrap="square" rtlCol="0">
            <a:spAutoFit/>
          </a:bodyPr>
          <a:lstStyle/>
          <a:p>
            <a:r>
              <a:rPr lang="de-DE" sz="1200" b="1" dirty="0" smtClean="0">
                <a:latin typeface="Corbel" panose="020B0503020204020204" pitchFamily="34" charset="0"/>
              </a:rPr>
              <a:t>Wissens-/ </a:t>
            </a:r>
            <a:r>
              <a:rPr lang="de-DE" sz="1200" b="1" dirty="0" smtClean="0">
                <a:latin typeface="Corbel" panose="020B0503020204020204" pitchFamily="34" charset="0"/>
              </a:rPr>
              <a:t>und Erfahrungsbereiche </a:t>
            </a:r>
          </a:p>
          <a:p>
            <a:endParaRPr lang="de-DE" sz="1200" dirty="0" smtClean="0">
              <a:latin typeface="Corbel" panose="020B0503020204020204" pitchFamily="34" charset="0"/>
            </a:endParaRPr>
          </a:p>
          <a:p>
            <a:r>
              <a:rPr lang="de-DE" sz="1200" dirty="0" smtClean="0">
                <a:latin typeface="Corbel" panose="020B0503020204020204" pitchFamily="34" charset="0"/>
              </a:rPr>
              <a:t>Lernmethodische Fertigkeiten sind die Grundlage für einen bewussten </a:t>
            </a:r>
            <a:r>
              <a:rPr lang="de-DE" sz="1200" dirty="0" smtClean="0">
                <a:latin typeface="Corbel" panose="020B0503020204020204" pitchFamily="34" charset="0"/>
              </a:rPr>
              <a:t>Wissens-/ </a:t>
            </a:r>
            <a:r>
              <a:rPr lang="de-DE" sz="1200" dirty="0" smtClean="0">
                <a:latin typeface="Corbel" panose="020B0503020204020204" pitchFamily="34" charset="0"/>
              </a:rPr>
              <a:t>und Kompetenzerwerb und der Grundstein für schulisches und lebenslanges, selbstgesteuertes Lernen.</a:t>
            </a:r>
          </a:p>
          <a:p>
            <a:r>
              <a:rPr lang="de-DE" sz="1200" dirty="0" smtClean="0">
                <a:latin typeface="Corbel" panose="020B0503020204020204" pitchFamily="34" charset="0"/>
              </a:rPr>
              <a:t>Die Fähigkeit, neues Wissen bewusst, selbst gesteuert und reflektiert zu erwerben, erworbenes Wissen anzuwenden und zu übertragen sowie die Kompetenz, die eigenen Lernprozesse wahrzunehmen, zu steuern und zu regulieren.</a:t>
            </a:r>
          </a:p>
          <a:p>
            <a:endParaRPr lang="de-DE" sz="1200" dirty="0">
              <a:latin typeface="Corbel" panose="020B0503020204020204" pitchFamily="34" charset="0"/>
            </a:endParaRPr>
          </a:p>
          <a:p>
            <a:r>
              <a:rPr lang="de-DE" sz="1200" dirty="0" smtClean="0">
                <a:latin typeface="Corbel" panose="020B0503020204020204" pitchFamily="34" charset="0"/>
              </a:rPr>
              <a:t>Unser Ziel ist es, den Kindern zu vermitteln, dass es nicht nur Spaß macht </a:t>
            </a:r>
            <a:r>
              <a:rPr lang="de-DE" sz="1200" dirty="0" smtClean="0">
                <a:latin typeface="Corbel" panose="020B0503020204020204" pitchFamily="34" charset="0"/>
              </a:rPr>
              <a:t> </a:t>
            </a:r>
            <a:r>
              <a:rPr lang="de-DE" sz="1200" dirty="0" smtClean="0">
                <a:latin typeface="Corbel" panose="020B0503020204020204" pitchFamily="34" charset="0"/>
              </a:rPr>
              <a:t>zu lernen, sondern dass sie selbst viel Einfluss darauf haben, wie sie am besten lernen.</a:t>
            </a:r>
          </a:p>
          <a:p>
            <a:endParaRPr lang="de-DE" sz="1200" dirty="0">
              <a:latin typeface="Corbel" panose="020B0503020204020204" pitchFamily="34" charset="0"/>
            </a:endParaRPr>
          </a:p>
          <a:p>
            <a:r>
              <a:rPr lang="de-DE" sz="1200" dirty="0" smtClean="0">
                <a:latin typeface="Corbel" panose="020B0503020204020204" pitchFamily="34" charset="0"/>
              </a:rPr>
              <a:t>Bereits Säuglinge und Kleinkinder sind aktive Forscher und Entdecker. Dies unterstützen wir durch Angebote in folgenden Bereichen:</a:t>
            </a:r>
          </a:p>
          <a:p>
            <a:endParaRPr lang="de-DE" sz="1200" dirty="0">
              <a:latin typeface="Corbel" panose="020B0503020204020204" pitchFamily="34" charset="0"/>
            </a:endParaRPr>
          </a:p>
          <a:p>
            <a:r>
              <a:rPr lang="de-DE" sz="1200" dirty="0" smtClean="0">
                <a:latin typeface="Corbel" panose="020B0503020204020204" pitchFamily="34" charset="0"/>
              </a:rPr>
              <a:t>□ Sprache und </a:t>
            </a:r>
            <a:r>
              <a:rPr lang="de-DE" sz="1200" dirty="0" err="1" smtClean="0">
                <a:latin typeface="Corbel" panose="020B0503020204020204" pitchFamily="34" charset="0"/>
              </a:rPr>
              <a:t>Literacy</a:t>
            </a:r>
            <a:endParaRPr lang="de-DE" sz="1200" dirty="0" smtClean="0">
              <a:latin typeface="Corbel" panose="020B0503020204020204" pitchFamily="34" charset="0"/>
            </a:endParaRPr>
          </a:p>
          <a:p>
            <a:r>
              <a:rPr lang="de-DE" sz="1200" dirty="0" smtClean="0">
                <a:latin typeface="Corbel" panose="020B0503020204020204" pitchFamily="34" charset="0"/>
              </a:rPr>
              <a:t>□ Medien</a:t>
            </a:r>
          </a:p>
          <a:p>
            <a:r>
              <a:rPr lang="de-DE" sz="1200" dirty="0" smtClean="0">
                <a:latin typeface="Corbel" panose="020B0503020204020204" pitchFamily="34" charset="0"/>
              </a:rPr>
              <a:t>□ Umwelt und Natur</a:t>
            </a:r>
          </a:p>
          <a:p>
            <a:r>
              <a:rPr lang="de-DE" sz="1200" dirty="0" smtClean="0">
                <a:latin typeface="Corbel" panose="020B0503020204020204" pitchFamily="34" charset="0"/>
              </a:rPr>
              <a:t>□ Kunst und Kreativität</a:t>
            </a:r>
          </a:p>
          <a:p>
            <a:r>
              <a:rPr lang="de-DE" sz="1200" dirty="0" smtClean="0">
                <a:latin typeface="Corbel" panose="020B0503020204020204" pitchFamily="34" charset="0"/>
              </a:rPr>
              <a:t>□ Musik, Rhythmik und Tanz </a:t>
            </a:r>
          </a:p>
          <a:p>
            <a:r>
              <a:rPr lang="de-DE" sz="1200" dirty="0" smtClean="0">
                <a:latin typeface="Corbel" panose="020B0503020204020204" pitchFamily="34" charset="0"/>
              </a:rPr>
              <a:t>□ Bewegung</a:t>
            </a:r>
          </a:p>
          <a:p>
            <a:r>
              <a:rPr lang="de-DE" sz="1200" dirty="0" smtClean="0">
                <a:latin typeface="Corbel" panose="020B0503020204020204" pitchFamily="34" charset="0"/>
              </a:rPr>
              <a:t>□ Mathematik und Technik</a:t>
            </a:r>
          </a:p>
          <a:p>
            <a:r>
              <a:rPr lang="de-DE" sz="1200" dirty="0" smtClean="0">
                <a:latin typeface="Corbel" panose="020B0503020204020204" pitchFamily="34" charset="0"/>
              </a:rPr>
              <a:t>□ Gesundheitserziehung </a:t>
            </a: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pPr algn="ctr"/>
            <a:r>
              <a:rPr lang="de-DE" sz="1200" dirty="0" smtClean="0">
                <a:latin typeface="Corbel" panose="020B0503020204020204" pitchFamily="34" charset="0"/>
              </a:rPr>
              <a:t>-13-</a:t>
            </a:r>
            <a:endParaRPr lang="de-DE" sz="1200" dirty="0">
              <a:latin typeface="Corbel" panose="020B0503020204020204" pitchFamily="34" charset="0"/>
            </a:endParaRPr>
          </a:p>
        </p:txBody>
      </p:sp>
    </p:spTree>
    <p:extLst>
      <p:ext uri="{BB962C8B-B14F-4D97-AF65-F5344CB8AC3E}">
        <p14:creationId xmlns:p14="http://schemas.microsoft.com/office/powerpoint/2010/main" val="3960052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2"/>
          <p:cNvSpPr txBox="1">
            <a:spLocks/>
          </p:cNvSpPr>
          <p:nvPr/>
        </p:nvSpPr>
        <p:spPr>
          <a:xfrm>
            <a:off x="1710241" y="122754"/>
            <a:ext cx="5376672" cy="1973319"/>
          </a:xfrm>
          <a:prstGeom prst="rect">
            <a:avLst/>
          </a:prstGeom>
          <a:solidFill>
            <a:srgbClr val="FF33CC"/>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lvl="0"/>
            <a:endParaRPr lang="de-DE" sz="1800" dirty="0" smtClean="0">
              <a:solidFill>
                <a:prstClr val="black"/>
              </a:solidFill>
              <a:latin typeface="Corbel" panose="020B0503020204020204" pitchFamily="34" charset="0"/>
            </a:endParaRPr>
          </a:p>
          <a:p>
            <a:pPr lvl="0"/>
            <a:endParaRPr lang="de-DE" sz="1800" dirty="0">
              <a:solidFill>
                <a:prstClr val="black"/>
              </a:solidFill>
              <a:latin typeface="Corbel" panose="020B0503020204020204" pitchFamily="34" charset="0"/>
            </a:endParaRPr>
          </a:p>
          <a:p>
            <a:pPr lvl="0"/>
            <a:endParaRPr lang="de-DE" sz="1800" dirty="0" smtClean="0">
              <a:solidFill>
                <a:prstClr val="black"/>
              </a:solidFill>
              <a:latin typeface="Corbel" panose="020B0503020204020204" pitchFamily="34" charset="0"/>
            </a:endParaRPr>
          </a:p>
          <a:p>
            <a:pPr lvl="0"/>
            <a:endParaRPr lang="de-DE" sz="1800" dirty="0">
              <a:solidFill>
                <a:prstClr val="black"/>
              </a:solidFill>
              <a:latin typeface="Corbel" panose="020B0503020204020204" pitchFamily="34" charset="0"/>
            </a:endParaRPr>
          </a:p>
          <a:p>
            <a:pPr lvl="0"/>
            <a:endParaRPr lang="de-DE" sz="1800" dirty="0" smtClean="0">
              <a:solidFill>
                <a:prstClr val="black"/>
              </a:solidFill>
              <a:latin typeface="Corbel" panose="020B0503020204020204" pitchFamily="34" charset="0"/>
            </a:endParaRPr>
          </a:p>
          <a:p>
            <a:pPr lvl="0"/>
            <a:r>
              <a:rPr lang="de-DE" sz="1800" dirty="0" smtClean="0">
                <a:solidFill>
                  <a:prstClr val="black"/>
                </a:solidFill>
                <a:latin typeface="Corbel" panose="020B0503020204020204" pitchFamily="34" charset="0"/>
              </a:rPr>
              <a:t>Unsere </a:t>
            </a:r>
            <a:r>
              <a:rPr lang="de-DE" sz="1800" dirty="0">
                <a:solidFill>
                  <a:prstClr val="black"/>
                </a:solidFill>
                <a:latin typeface="Corbel" panose="020B0503020204020204" pitchFamily="34" charset="0"/>
              </a:rPr>
              <a:t>pädagogische Arbeit</a:t>
            </a:r>
          </a:p>
        </p:txBody>
      </p:sp>
      <p:sp>
        <p:nvSpPr>
          <p:cNvPr id="5" name="Textfeld 1"/>
          <p:cNvSpPr txBox="1">
            <a:spLocks/>
          </p:cNvSpPr>
          <p:nvPr/>
        </p:nvSpPr>
        <p:spPr>
          <a:xfrm>
            <a:off x="1710241" y="2096072"/>
            <a:ext cx="5376672" cy="8139942"/>
          </a:xfrm>
          <a:prstGeom prst="rect">
            <a:avLst/>
          </a:prstGeom>
          <a:solidFill>
            <a:schemeClr val="bg1"/>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p:txBody>
      </p:sp>
      <p:graphicFrame>
        <p:nvGraphicFramePr>
          <p:cNvPr id="6" name="Tabelle 5"/>
          <p:cNvGraphicFramePr>
            <a:graphicFrameLocks noGrp="1"/>
          </p:cNvGraphicFramePr>
          <p:nvPr>
            <p:extLst>
              <p:ext uri="{D42A27DB-BD31-4B8C-83A1-F6EECF244321}">
                <p14:modId xmlns:p14="http://schemas.microsoft.com/office/powerpoint/2010/main" val="1282276003"/>
              </p:ext>
            </p:extLst>
          </p:nvPr>
        </p:nvGraphicFramePr>
        <p:xfrm>
          <a:off x="198074" y="122758"/>
          <a:ext cx="1512168" cy="10113255"/>
        </p:xfrm>
        <a:graphic>
          <a:graphicData uri="http://schemas.openxmlformats.org/drawingml/2006/table">
            <a:tbl>
              <a:tblPr firstRow="1" firstCol="1" bandRow="1"/>
              <a:tblGrid>
                <a:gridCol w="1512168">
                  <a:extLst>
                    <a:ext uri="{9D8B030D-6E8A-4147-A177-3AD203B41FA5}">
                      <a16:colId xmlns:a16="http://schemas.microsoft.com/office/drawing/2014/main" val="20000"/>
                    </a:ext>
                  </a:extLst>
                </a:gridCol>
              </a:tblGrid>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CC00"/>
                    </a:solidFill>
                  </a:tcPr>
                </a:tc>
                <a:extLst>
                  <a:ext uri="{0D108BD9-81ED-4DB2-BD59-A6C34878D82A}">
                    <a16:rowId xmlns:a16="http://schemas.microsoft.com/office/drawing/2014/main" val="10002"/>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10003"/>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7030A0"/>
                    </a:solidFill>
                  </a:tcPr>
                </a:tc>
                <a:extLst>
                  <a:ext uri="{0D108BD9-81ED-4DB2-BD59-A6C34878D82A}">
                    <a16:rowId xmlns:a16="http://schemas.microsoft.com/office/drawing/2014/main" val="10004"/>
                  </a:ext>
                </a:extLst>
              </a:tr>
            </a:tbl>
          </a:graphicData>
        </a:graphic>
      </p:graphicFrame>
      <p:sp>
        <p:nvSpPr>
          <p:cNvPr id="2" name="Textfeld 1"/>
          <p:cNvSpPr txBox="1"/>
          <p:nvPr/>
        </p:nvSpPr>
        <p:spPr>
          <a:xfrm>
            <a:off x="1872258" y="2412182"/>
            <a:ext cx="4680520" cy="7848302"/>
          </a:xfrm>
          <a:prstGeom prst="rect">
            <a:avLst/>
          </a:prstGeom>
          <a:noFill/>
        </p:spPr>
        <p:txBody>
          <a:bodyPr wrap="square" rtlCol="0">
            <a:spAutoFit/>
          </a:bodyPr>
          <a:lstStyle/>
          <a:p>
            <a:r>
              <a:rPr lang="de-DE" sz="1200" b="1" dirty="0" smtClean="0">
                <a:latin typeface="Corbel" panose="020B0503020204020204" pitchFamily="34" charset="0"/>
              </a:rPr>
              <a:t>Werteorientierung </a:t>
            </a:r>
          </a:p>
          <a:p>
            <a:endParaRPr lang="de-DE" sz="1200" dirty="0" smtClean="0"/>
          </a:p>
          <a:p>
            <a:r>
              <a:rPr lang="de-DE" sz="1200" dirty="0" smtClean="0">
                <a:latin typeface="Corbel" panose="020B0503020204020204" pitchFamily="34" charset="0"/>
              </a:rPr>
              <a:t>Das Bedürfnis nach sozialer Zugehörigkeit und Werten erfährt das Kind in unserer Einrichtung.</a:t>
            </a:r>
          </a:p>
          <a:p>
            <a:r>
              <a:rPr lang="de-DE" sz="1200" dirty="0" smtClean="0">
                <a:latin typeface="Corbel" panose="020B0503020204020204" pitchFamily="34" charset="0"/>
              </a:rPr>
              <a:t>Unser Ziel ist </a:t>
            </a:r>
            <a:r>
              <a:rPr lang="de-DE" sz="1200" dirty="0" smtClean="0">
                <a:latin typeface="Corbel" panose="020B0503020204020204" pitchFamily="34" charset="0"/>
              </a:rPr>
              <a:t>es </a:t>
            </a:r>
            <a:r>
              <a:rPr lang="de-DE" sz="1200" dirty="0" smtClean="0">
                <a:latin typeface="Corbel" panose="020B0503020204020204" pitchFamily="34" charset="0"/>
              </a:rPr>
              <a:t>den Kindern zu vermitteln, welche Bedeutung Werte für das eigene Verhalten haben.</a:t>
            </a:r>
          </a:p>
          <a:p>
            <a:r>
              <a:rPr lang="de-DE" sz="1200" dirty="0" smtClean="0">
                <a:latin typeface="Corbel" panose="020B0503020204020204" pitchFamily="34" charset="0"/>
              </a:rPr>
              <a:t>Unvoreingenommenheit, moralische Urteilsbildung und die Sensibilität und Achtung von Andersartigkeit und Anderssein sind ebenfalls Ziele unsere pädagogischen Arbeit.</a:t>
            </a:r>
          </a:p>
          <a:p>
            <a:endParaRPr lang="de-DE" sz="1200" dirty="0">
              <a:latin typeface="Corbel" panose="020B0503020204020204" pitchFamily="34" charset="0"/>
            </a:endParaRPr>
          </a:p>
          <a:p>
            <a:r>
              <a:rPr lang="de-DE" sz="1200" dirty="0" smtClean="0">
                <a:latin typeface="Corbel" panose="020B0503020204020204" pitchFamily="34" charset="0"/>
              </a:rPr>
              <a:t>Durch tägliche Rituale wie zum Beispiel der Begrüßung und Verabschiedung oder der gemeinsamen Brotzeit vermitteln wir den Kindern gegenseitige Wertschätzung und Umgangsformen.</a:t>
            </a:r>
          </a:p>
          <a:p>
            <a:endParaRPr lang="de-DE" sz="1200" dirty="0">
              <a:latin typeface="Corbel" panose="020B0503020204020204" pitchFamily="34" charset="0"/>
            </a:endParaRPr>
          </a:p>
          <a:p>
            <a:r>
              <a:rPr lang="de-DE" sz="1200" dirty="0" smtClean="0">
                <a:latin typeface="Corbel" panose="020B0503020204020204" pitchFamily="34" charset="0"/>
              </a:rPr>
              <a:t>Bei verschiedenen Angeboten lernen die Kinder Verantwortung und Wertschätzung von Leben, Natur und Gegenständen.</a:t>
            </a: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pPr algn="ctr"/>
            <a:r>
              <a:rPr lang="de-DE" sz="1200" dirty="0" smtClean="0">
                <a:latin typeface="Corbel" panose="020B0503020204020204" pitchFamily="34" charset="0"/>
              </a:rPr>
              <a:t>-14-</a:t>
            </a:r>
            <a:endParaRPr lang="de-DE" sz="1200" dirty="0">
              <a:latin typeface="Corbel" panose="020B0503020204020204" pitchFamily="34" charset="0"/>
            </a:endParaRPr>
          </a:p>
        </p:txBody>
      </p:sp>
    </p:spTree>
    <p:extLst>
      <p:ext uri="{BB962C8B-B14F-4D97-AF65-F5344CB8AC3E}">
        <p14:creationId xmlns:p14="http://schemas.microsoft.com/office/powerpoint/2010/main" val="25110439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2"/>
          <p:cNvSpPr txBox="1">
            <a:spLocks/>
          </p:cNvSpPr>
          <p:nvPr/>
        </p:nvSpPr>
        <p:spPr>
          <a:xfrm>
            <a:off x="1710241" y="122754"/>
            <a:ext cx="5376672" cy="1973319"/>
          </a:xfrm>
          <a:prstGeom prst="rect">
            <a:avLst/>
          </a:prstGeom>
          <a:solidFill>
            <a:srgbClr val="FF33CC"/>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lvl="0"/>
            <a:endParaRPr lang="de-DE" sz="1800" dirty="0" smtClean="0">
              <a:solidFill>
                <a:prstClr val="black"/>
              </a:solidFill>
              <a:latin typeface="Corbel" panose="020B0503020204020204" pitchFamily="34" charset="0"/>
            </a:endParaRPr>
          </a:p>
          <a:p>
            <a:pPr lvl="0"/>
            <a:endParaRPr lang="de-DE" sz="1800" dirty="0">
              <a:solidFill>
                <a:prstClr val="black"/>
              </a:solidFill>
              <a:latin typeface="Corbel" panose="020B0503020204020204" pitchFamily="34" charset="0"/>
            </a:endParaRPr>
          </a:p>
          <a:p>
            <a:pPr lvl="0"/>
            <a:endParaRPr lang="de-DE" sz="1800" dirty="0" smtClean="0">
              <a:solidFill>
                <a:prstClr val="black"/>
              </a:solidFill>
              <a:latin typeface="Corbel" panose="020B0503020204020204" pitchFamily="34" charset="0"/>
            </a:endParaRPr>
          </a:p>
          <a:p>
            <a:pPr lvl="0"/>
            <a:endParaRPr lang="de-DE" sz="1800" dirty="0">
              <a:solidFill>
                <a:prstClr val="black"/>
              </a:solidFill>
              <a:latin typeface="Corbel" panose="020B0503020204020204" pitchFamily="34" charset="0"/>
            </a:endParaRPr>
          </a:p>
          <a:p>
            <a:pPr lvl="0"/>
            <a:endParaRPr lang="de-DE" sz="1800" dirty="0" smtClean="0">
              <a:solidFill>
                <a:prstClr val="black"/>
              </a:solidFill>
              <a:latin typeface="Corbel" panose="020B0503020204020204" pitchFamily="34" charset="0"/>
            </a:endParaRPr>
          </a:p>
          <a:p>
            <a:pPr lvl="0"/>
            <a:r>
              <a:rPr lang="de-DE" sz="1800" dirty="0" smtClean="0">
                <a:solidFill>
                  <a:prstClr val="black"/>
                </a:solidFill>
                <a:latin typeface="Corbel" panose="020B0503020204020204" pitchFamily="34" charset="0"/>
              </a:rPr>
              <a:t>Unsere </a:t>
            </a:r>
            <a:r>
              <a:rPr lang="de-DE" sz="1800" dirty="0">
                <a:solidFill>
                  <a:prstClr val="black"/>
                </a:solidFill>
                <a:latin typeface="Corbel" panose="020B0503020204020204" pitchFamily="34" charset="0"/>
              </a:rPr>
              <a:t>pädagogische Arbeit</a:t>
            </a:r>
          </a:p>
        </p:txBody>
      </p:sp>
      <p:sp>
        <p:nvSpPr>
          <p:cNvPr id="5" name="Textfeld 1"/>
          <p:cNvSpPr txBox="1">
            <a:spLocks/>
          </p:cNvSpPr>
          <p:nvPr/>
        </p:nvSpPr>
        <p:spPr>
          <a:xfrm>
            <a:off x="1710241" y="2096072"/>
            <a:ext cx="5376672" cy="8139942"/>
          </a:xfrm>
          <a:prstGeom prst="rect">
            <a:avLst/>
          </a:prstGeom>
          <a:solidFill>
            <a:schemeClr val="bg1"/>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p:txBody>
      </p:sp>
      <p:graphicFrame>
        <p:nvGraphicFramePr>
          <p:cNvPr id="6" name="Tabelle 5"/>
          <p:cNvGraphicFramePr>
            <a:graphicFrameLocks noGrp="1"/>
          </p:cNvGraphicFramePr>
          <p:nvPr>
            <p:extLst>
              <p:ext uri="{D42A27DB-BD31-4B8C-83A1-F6EECF244321}">
                <p14:modId xmlns:p14="http://schemas.microsoft.com/office/powerpoint/2010/main" val="873552757"/>
              </p:ext>
            </p:extLst>
          </p:nvPr>
        </p:nvGraphicFramePr>
        <p:xfrm>
          <a:off x="198074" y="122758"/>
          <a:ext cx="1512168" cy="10113255"/>
        </p:xfrm>
        <a:graphic>
          <a:graphicData uri="http://schemas.openxmlformats.org/drawingml/2006/table">
            <a:tbl>
              <a:tblPr firstRow="1" firstCol="1" bandRow="1"/>
              <a:tblGrid>
                <a:gridCol w="1512168">
                  <a:extLst>
                    <a:ext uri="{9D8B030D-6E8A-4147-A177-3AD203B41FA5}">
                      <a16:colId xmlns:a16="http://schemas.microsoft.com/office/drawing/2014/main" val="20000"/>
                    </a:ext>
                  </a:extLst>
                </a:gridCol>
              </a:tblGrid>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CC00"/>
                    </a:solidFill>
                  </a:tcPr>
                </a:tc>
                <a:extLst>
                  <a:ext uri="{0D108BD9-81ED-4DB2-BD59-A6C34878D82A}">
                    <a16:rowId xmlns:a16="http://schemas.microsoft.com/office/drawing/2014/main" val="10002"/>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10003"/>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7030A0"/>
                    </a:solidFill>
                  </a:tcPr>
                </a:tc>
                <a:extLst>
                  <a:ext uri="{0D108BD9-81ED-4DB2-BD59-A6C34878D82A}">
                    <a16:rowId xmlns:a16="http://schemas.microsoft.com/office/drawing/2014/main" val="10004"/>
                  </a:ext>
                </a:extLst>
              </a:tr>
            </a:tbl>
          </a:graphicData>
        </a:graphic>
      </p:graphicFrame>
      <p:sp>
        <p:nvSpPr>
          <p:cNvPr id="2" name="Textfeld 1"/>
          <p:cNvSpPr txBox="1"/>
          <p:nvPr/>
        </p:nvSpPr>
        <p:spPr>
          <a:xfrm>
            <a:off x="1934603" y="2380035"/>
            <a:ext cx="4752528" cy="8402300"/>
          </a:xfrm>
          <a:prstGeom prst="rect">
            <a:avLst/>
          </a:prstGeom>
          <a:noFill/>
        </p:spPr>
        <p:txBody>
          <a:bodyPr wrap="square" rtlCol="0">
            <a:spAutoFit/>
          </a:bodyPr>
          <a:lstStyle/>
          <a:p>
            <a:r>
              <a:rPr lang="de-DE" sz="1200" b="1" dirty="0" smtClean="0">
                <a:latin typeface="Corbel" panose="020B0503020204020204" pitchFamily="34" charset="0"/>
              </a:rPr>
              <a:t> Tagesablauf </a:t>
            </a:r>
          </a:p>
          <a:p>
            <a:endParaRPr lang="de-DE" sz="1200" b="1" dirty="0">
              <a:latin typeface="Corbel" panose="020B0503020204020204" pitchFamily="34" charset="0"/>
            </a:endParaRPr>
          </a:p>
          <a:p>
            <a:r>
              <a:rPr lang="de-DE" sz="1200" dirty="0" smtClean="0">
                <a:latin typeface="Corbel" panose="020B0503020204020204" pitchFamily="34" charset="0"/>
              </a:rPr>
              <a:t>Feste Rituale und gleichbleibende Situationen im Tagesablauf geben den Kindern Sicherheit und Orientierung.</a:t>
            </a:r>
          </a:p>
          <a:p>
            <a:endParaRPr lang="de-DE" sz="1200" dirty="0">
              <a:latin typeface="Corbel" panose="020B0503020204020204" pitchFamily="34" charset="0"/>
            </a:endParaRPr>
          </a:p>
          <a:p>
            <a:r>
              <a:rPr lang="de-DE" sz="1200" dirty="0" smtClean="0">
                <a:latin typeface="Corbel" panose="020B0503020204020204" pitchFamily="34" charset="0"/>
              </a:rPr>
              <a:t>Umso jünger die Kinder sind, desto wichtiger ist diese Sicherheit durch immer wiederkehrende Situationen.</a:t>
            </a:r>
          </a:p>
          <a:p>
            <a:endParaRPr lang="de-DE" sz="1200" dirty="0">
              <a:latin typeface="Corbel" panose="020B0503020204020204" pitchFamily="34" charset="0"/>
            </a:endParaRPr>
          </a:p>
          <a:p>
            <a:endParaRPr lang="de-DE" sz="1200" dirty="0" smtClean="0">
              <a:latin typeface="Corbel" panose="020B0503020204020204" pitchFamily="34" charset="0"/>
            </a:endParaRPr>
          </a:p>
          <a:p>
            <a:r>
              <a:rPr lang="de-DE" sz="1200" b="1" dirty="0" smtClean="0">
                <a:latin typeface="Corbel" panose="020B0503020204020204" pitchFamily="34" charset="0"/>
              </a:rPr>
              <a:t>So sieht ein Tag in unserer Krippe aus</a:t>
            </a:r>
          </a:p>
          <a:p>
            <a:endParaRPr lang="de-DE" sz="1200" dirty="0">
              <a:latin typeface="Corbel" panose="020B0503020204020204" pitchFamily="34" charset="0"/>
            </a:endParaRPr>
          </a:p>
          <a:p>
            <a:r>
              <a:rPr lang="de-DE" sz="1200" dirty="0" smtClean="0">
                <a:latin typeface="Corbel" panose="020B0503020204020204" pitchFamily="34" charset="0"/>
              </a:rPr>
              <a:t>7:00 Uhr </a:t>
            </a:r>
            <a:r>
              <a:rPr lang="de-DE" sz="1200" dirty="0" smtClean="0">
                <a:latin typeface="Corbel" panose="020B0503020204020204" pitchFamily="34" charset="0"/>
              </a:rPr>
              <a:t>– 8:00 Uhr	</a:t>
            </a:r>
            <a:r>
              <a:rPr lang="de-DE" sz="1200" dirty="0" smtClean="0">
                <a:latin typeface="Corbel" panose="020B0503020204020204" pitchFamily="34" charset="0"/>
              </a:rPr>
              <a:t>15:00 </a:t>
            </a:r>
            <a:r>
              <a:rPr lang="de-DE" sz="1200" dirty="0">
                <a:latin typeface="Corbel" panose="020B0503020204020204" pitchFamily="34" charset="0"/>
              </a:rPr>
              <a:t>Uhr</a:t>
            </a:r>
          </a:p>
          <a:p>
            <a:r>
              <a:rPr lang="de-DE" sz="1200" dirty="0" smtClean="0">
                <a:latin typeface="Corbel" panose="020B0503020204020204" pitchFamily="34" charset="0"/>
              </a:rPr>
              <a:t>Frühdienst		Gemeinsame </a:t>
            </a:r>
            <a:r>
              <a:rPr lang="de-DE" sz="1200" dirty="0">
                <a:latin typeface="Corbel" panose="020B0503020204020204" pitchFamily="34" charset="0"/>
              </a:rPr>
              <a:t>Nachmittagsbrotzeit</a:t>
            </a:r>
          </a:p>
          <a:p>
            <a:r>
              <a:rPr lang="de-DE" sz="1200" dirty="0" smtClean="0">
                <a:latin typeface="Corbel" panose="020B0503020204020204" pitchFamily="34" charset="0"/>
              </a:rPr>
              <a:t>		Freispiel</a:t>
            </a:r>
          </a:p>
          <a:p>
            <a:r>
              <a:rPr lang="de-DE" sz="1200" dirty="0" smtClean="0">
                <a:latin typeface="Corbel" panose="020B0503020204020204" pitchFamily="34" charset="0"/>
              </a:rPr>
              <a:t>7:00 </a:t>
            </a:r>
            <a:r>
              <a:rPr lang="de-DE" sz="1200" dirty="0" smtClean="0">
                <a:latin typeface="Corbel" panose="020B0503020204020204" pitchFamily="34" charset="0"/>
              </a:rPr>
              <a:t>Uhr - </a:t>
            </a:r>
            <a:r>
              <a:rPr lang="de-DE" sz="1200" dirty="0" smtClean="0">
                <a:latin typeface="Corbel" panose="020B0503020204020204" pitchFamily="34" charset="0"/>
              </a:rPr>
              <a:t>8:30 Uhr		</a:t>
            </a:r>
          </a:p>
          <a:p>
            <a:r>
              <a:rPr lang="de-DE" sz="1200" dirty="0" err="1" smtClean="0">
                <a:latin typeface="Corbel" panose="020B0503020204020204" pitchFamily="34" charset="0"/>
              </a:rPr>
              <a:t>Bringzeit</a:t>
            </a:r>
            <a:r>
              <a:rPr lang="de-DE" sz="1200" dirty="0">
                <a:latin typeface="Corbel" panose="020B0503020204020204" pitchFamily="34" charset="0"/>
              </a:rPr>
              <a:t>		Montag – Donnerstag  </a:t>
            </a:r>
            <a:r>
              <a:rPr lang="de-DE" sz="1200" dirty="0" smtClean="0">
                <a:latin typeface="Corbel" panose="020B0503020204020204" pitchFamily="34" charset="0"/>
              </a:rPr>
              <a:t>16:00 </a:t>
            </a:r>
            <a:r>
              <a:rPr lang="de-DE" sz="1200" dirty="0">
                <a:latin typeface="Corbel" panose="020B0503020204020204" pitchFamily="34" charset="0"/>
              </a:rPr>
              <a:t>Uhr</a:t>
            </a:r>
          </a:p>
          <a:p>
            <a:r>
              <a:rPr lang="de-DE" sz="1200" dirty="0">
                <a:latin typeface="Corbel" panose="020B0503020204020204" pitchFamily="34" charset="0"/>
              </a:rPr>
              <a:t>		Freitag </a:t>
            </a:r>
            <a:r>
              <a:rPr lang="de-DE" sz="1200" dirty="0" smtClean="0">
                <a:latin typeface="Corbel" panose="020B0503020204020204" pitchFamily="34" charset="0"/>
              </a:rPr>
              <a:t>15:00 </a:t>
            </a:r>
            <a:r>
              <a:rPr lang="de-DE" sz="1200" dirty="0">
                <a:latin typeface="Corbel" panose="020B0503020204020204" pitchFamily="34" charset="0"/>
              </a:rPr>
              <a:t>Uhr </a:t>
            </a:r>
            <a:endParaRPr lang="de-DE" sz="1200" dirty="0" smtClean="0">
              <a:latin typeface="Corbel" panose="020B0503020204020204" pitchFamily="34" charset="0"/>
            </a:endParaRPr>
          </a:p>
          <a:p>
            <a:r>
              <a:rPr lang="de-DE" sz="1200" dirty="0" smtClean="0">
                <a:latin typeface="Corbel" panose="020B0503020204020204" pitchFamily="34" charset="0"/>
              </a:rPr>
              <a:t>8:30 </a:t>
            </a:r>
            <a:r>
              <a:rPr lang="de-DE" sz="1200" dirty="0" smtClean="0">
                <a:latin typeface="Corbel" panose="020B0503020204020204" pitchFamily="34" charset="0"/>
              </a:rPr>
              <a:t>Uhr – </a:t>
            </a:r>
            <a:r>
              <a:rPr lang="de-DE" sz="1200" dirty="0" smtClean="0">
                <a:latin typeface="Corbel" panose="020B0503020204020204" pitchFamily="34" charset="0"/>
              </a:rPr>
              <a:t>11:30 Uhr	Ende Betreuungszeit </a:t>
            </a:r>
          </a:p>
          <a:p>
            <a:r>
              <a:rPr lang="de-DE" sz="1200" dirty="0" smtClean="0">
                <a:latin typeface="Corbel" panose="020B0503020204020204" pitchFamily="34" charset="0"/>
              </a:rPr>
              <a:t>Morgenkreis		</a:t>
            </a:r>
          </a:p>
          <a:p>
            <a:r>
              <a:rPr lang="de-DE" sz="1200" dirty="0" smtClean="0">
                <a:latin typeface="Corbel" panose="020B0503020204020204" pitchFamily="34" charset="0"/>
              </a:rPr>
              <a:t>Kleingruppenangebote</a:t>
            </a:r>
          </a:p>
          <a:p>
            <a:r>
              <a:rPr lang="de-DE" sz="1200" dirty="0" smtClean="0">
                <a:latin typeface="Corbel" panose="020B0503020204020204" pitchFamily="34" charset="0"/>
              </a:rPr>
              <a:t>Freispielzeit</a:t>
            </a:r>
          </a:p>
          <a:p>
            <a:r>
              <a:rPr lang="de-DE" sz="1200" dirty="0">
                <a:latin typeface="Corbel" panose="020B0503020204020204" pitchFamily="34" charset="0"/>
              </a:rPr>
              <a:t>G</a:t>
            </a:r>
            <a:r>
              <a:rPr lang="de-DE" sz="1200" dirty="0" smtClean="0">
                <a:latin typeface="Corbel" panose="020B0503020204020204" pitchFamily="34" charset="0"/>
              </a:rPr>
              <a:t>emeinsame </a:t>
            </a:r>
            <a:r>
              <a:rPr lang="de-DE" sz="1200" dirty="0" smtClean="0">
                <a:latin typeface="Corbel" panose="020B0503020204020204" pitchFamily="34" charset="0"/>
              </a:rPr>
              <a:t>Brotzeit</a:t>
            </a:r>
          </a:p>
          <a:p>
            <a:r>
              <a:rPr lang="de-DE" sz="1200" dirty="0">
                <a:latin typeface="Corbel" panose="020B0503020204020204" pitchFamily="34" charset="0"/>
              </a:rPr>
              <a:t>P</a:t>
            </a:r>
            <a:r>
              <a:rPr lang="de-DE" sz="1200" dirty="0" smtClean="0">
                <a:latin typeface="Corbel" panose="020B0503020204020204" pitchFamily="34" charset="0"/>
              </a:rPr>
              <a:t>ädagogische </a:t>
            </a:r>
            <a:r>
              <a:rPr lang="de-DE" sz="1200" dirty="0" smtClean="0">
                <a:latin typeface="Corbel" panose="020B0503020204020204" pitchFamily="34" charset="0"/>
              </a:rPr>
              <a:t>Angebote</a:t>
            </a:r>
          </a:p>
          <a:p>
            <a:r>
              <a:rPr lang="de-DE" sz="1200" dirty="0" smtClean="0">
                <a:latin typeface="Corbel" panose="020B0503020204020204" pitchFamily="34" charset="0"/>
              </a:rPr>
              <a:t>Geburtstag feiern</a:t>
            </a:r>
          </a:p>
          <a:p>
            <a:r>
              <a:rPr lang="de-DE" sz="1200" dirty="0" smtClean="0">
                <a:latin typeface="Corbel" panose="020B0503020204020204" pitchFamily="34" charset="0"/>
              </a:rPr>
              <a:t>Spazieren gehen</a:t>
            </a:r>
          </a:p>
          <a:p>
            <a:r>
              <a:rPr lang="de-DE" sz="1200" dirty="0" smtClean="0">
                <a:latin typeface="Corbel" panose="020B0503020204020204" pitchFamily="34" charset="0"/>
              </a:rPr>
              <a:t>Bewegungserziehung</a:t>
            </a:r>
          </a:p>
          <a:p>
            <a:r>
              <a:rPr lang="de-DE" sz="1200" dirty="0" smtClean="0">
                <a:latin typeface="Corbel" panose="020B0503020204020204" pitchFamily="34" charset="0"/>
              </a:rPr>
              <a:t>Spielen im Garten</a:t>
            </a:r>
          </a:p>
          <a:p>
            <a:r>
              <a:rPr lang="de-DE" sz="1200" dirty="0" smtClean="0">
                <a:latin typeface="Corbel" panose="020B0503020204020204" pitchFamily="34" charset="0"/>
              </a:rPr>
              <a:t>Projekte</a:t>
            </a:r>
          </a:p>
          <a:p>
            <a:endParaRPr lang="de-DE" sz="1200" dirty="0" smtClean="0">
              <a:latin typeface="Corbel" panose="020B0503020204020204" pitchFamily="34" charset="0"/>
            </a:endParaRPr>
          </a:p>
          <a:p>
            <a:r>
              <a:rPr lang="de-DE" sz="1200" dirty="0" smtClean="0">
                <a:latin typeface="Corbel" panose="020B0503020204020204" pitchFamily="34" charset="0"/>
              </a:rPr>
              <a:t>11:30 Uhr </a:t>
            </a:r>
            <a:r>
              <a:rPr lang="de-DE" sz="1200" dirty="0" smtClean="0">
                <a:latin typeface="Corbel" panose="020B0503020204020204" pitchFamily="34" charset="0"/>
              </a:rPr>
              <a:t>– 12:00 Uhr	</a:t>
            </a:r>
          </a:p>
          <a:p>
            <a:r>
              <a:rPr lang="de-DE" sz="1200" dirty="0">
                <a:latin typeface="Corbel" panose="020B0503020204020204" pitchFamily="34" charset="0"/>
              </a:rPr>
              <a:t>G</a:t>
            </a:r>
            <a:r>
              <a:rPr lang="de-DE" sz="1200" dirty="0" smtClean="0">
                <a:latin typeface="Corbel" panose="020B0503020204020204" pitchFamily="34" charset="0"/>
              </a:rPr>
              <a:t>emeinsames </a:t>
            </a:r>
            <a:r>
              <a:rPr lang="de-DE" sz="1200" dirty="0" smtClean="0">
                <a:latin typeface="Corbel" panose="020B0503020204020204" pitchFamily="34" charset="0"/>
              </a:rPr>
              <a:t>Mittagessen</a:t>
            </a:r>
          </a:p>
          <a:p>
            <a:endParaRPr lang="de-DE" sz="1200" dirty="0">
              <a:latin typeface="Corbel" panose="020B0503020204020204" pitchFamily="34" charset="0"/>
            </a:endParaRPr>
          </a:p>
          <a:p>
            <a:r>
              <a:rPr lang="de-DE" sz="1200" dirty="0" smtClean="0">
                <a:latin typeface="Corbel" panose="020B0503020204020204" pitchFamily="34" charset="0"/>
              </a:rPr>
              <a:t>Ab 12:30 Uhr </a:t>
            </a:r>
          </a:p>
          <a:p>
            <a:pPr marL="228600" indent="-228600">
              <a:buAutoNum type="arabicPeriod"/>
            </a:pPr>
            <a:r>
              <a:rPr lang="de-DE" sz="1200" dirty="0" smtClean="0">
                <a:latin typeface="Corbel" panose="020B0503020204020204" pitchFamily="34" charset="0"/>
              </a:rPr>
              <a:t>Abholzeit  (danach je nach Buchung)</a:t>
            </a:r>
          </a:p>
          <a:p>
            <a:endParaRPr lang="de-DE" sz="1200" dirty="0" smtClean="0">
              <a:latin typeface="Corbel" panose="020B0503020204020204" pitchFamily="34" charset="0"/>
            </a:endParaRPr>
          </a:p>
          <a:p>
            <a:r>
              <a:rPr lang="de-DE" sz="1200" dirty="0" smtClean="0">
                <a:latin typeface="Corbel" panose="020B0503020204020204" pitchFamily="34" charset="0"/>
              </a:rPr>
              <a:t>Anschließend:</a:t>
            </a:r>
            <a:endParaRPr lang="de-DE" sz="1200" dirty="0" smtClean="0">
              <a:latin typeface="Corbel" panose="020B0503020204020204" pitchFamily="34" charset="0"/>
            </a:endParaRPr>
          </a:p>
          <a:p>
            <a:r>
              <a:rPr lang="de-DE" sz="1200" dirty="0" smtClean="0">
                <a:latin typeface="Corbel" panose="020B0503020204020204" pitchFamily="34" charset="0"/>
              </a:rPr>
              <a:t>Mittagsschlaf</a:t>
            </a:r>
            <a:endParaRPr lang="de-DE" sz="1200" dirty="0">
              <a:latin typeface="Corbel" panose="020B0503020204020204" pitchFamily="34" charset="0"/>
            </a:endParaRPr>
          </a:p>
          <a:p>
            <a:r>
              <a:rPr lang="de-DE" sz="1200" dirty="0" smtClean="0">
                <a:latin typeface="Corbel" panose="020B0503020204020204" pitchFamily="34" charset="0"/>
              </a:rPr>
              <a:t>Freispiel</a:t>
            </a:r>
          </a:p>
          <a:p>
            <a:r>
              <a:rPr lang="de-DE" sz="1200" dirty="0" smtClean="0">
                <a:latin typeface="Corbel" panose="020B0503020204020204" pitchFamily="34" charset="0"/>
              </a:rPr>
              <a:t>Nachmittagsangebote</a:t>
            </a:r>
          </a:p>
          <a:p>
            <a:endParaRPr lang="de-DE" sz="1200" dirty="0" smtClean="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pPr algn="ctr"/>
            <a:r>
              <a:rPr lang="de-DE" sz="1200" dirty="0" smtClean="0">
                <a:latin typeface="Corbel" panose="020B0503020204020204" pitchFamily="34" charset="0"/>
              </a:rPr>
              <a:t>-15-</a:t>
            </a:r>
          </a:p>
          <a:p>
            <a:endParaRPr lang="de-DE" sz="1200" dirty="0" smtClean="0">
              <a:latin typeface="Corbel" panose="020B0503020204020204" pitchFamily="34" charset="0"/>
            </a:endParaRPr>
          </a:p>
          <a:p>
            <a:r>
              <a:rPr lang="de-DE" sz="1200" dirty="0">
                <a:latin typeface="Corbel" panose="020B0503020204020204" pitchFamily="34" charset="0"/>
              </a:rPr>
              <a:t>	</a:t>
            </a:r>
            <a:r>
              <a:rPr lang="de-DE" sz="1200" dirty="0" smtClean="0">
                <a:latin typeface="Corbel" panose="020B0503020204020204" pitchFamily="34" charset="0"/>
              </a:rPr>
              <a:t>		</a:t>
            </a:r>
            <a:endParaRPr lang="de-DE" sz="1200" dirty="0">
              <a:latin typeface="Corbel" panose="020B0503020204020204" pitchFamily="34" charset="0"/>
            </a:endParaRPr>
          </a:p>
        </p:txBody>
      </p:sp>
    </p:spTree>
    <p:extLst>
      <p:ext uri="{BB962C8B-B14F-4D97-AF65-F5344CB8AC3E}">
        <p14:creationId xmlns:p14="http://schemas.microsoft.com/office/powerpoint/2010/main" val="18825812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2"/>
          <p:cNvSpPr txBox="1">
            <a:spLocks/>
          </p:cNvSpPr>
          <p:nvPr/>
        </p:nvSpPr>
        <p:spPr>
          <a:xfrm>
            <a:off x="1710241" y="122754"/>
            <a:ext cx="5376672" cy="1973319"/>
          </a:xfrm>
          <a:prstGeom prst="rect">
            <a:avLst/>
          </a:prstGeom>
          <a:solidFill>
            <a:srgbClr val="FF33CC"/>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lvl="0"/>
            <a:endParaRPr lang="de-DE" sz="1800" dirty="0" smtClean="0">
              <a:solidFill>
                <a:prstClr val="black"/>
              </a:solidFill>
              <a:latin typeface="Corbel" panose="020B0503020204020204" pitchFamily="34" charset="0"/>
            </a:endParaRPr>
          </a:p>
          <a:p>
            <a:pPr lvl="0"/>
            <a:endParaRPr lang="de-DE" sz="1800" dirty="0">
              <a:solidFill>
                <a:prstClr val="black"/>
              </a:solidFill>
              <a:latin typeface="Corbel" panose="020B0503020204020204" pitchFamily="34" charset="0"/>
            </a:endParaRPr>
          </a:p>
          <a:p>
            <a:pPr lvl="0"/>
            <a:endParaRPr lang="de-DE" sz="1800" dirty="0" smtClean="0">
              <a:solidFill>
                <a:prstClr val="black"/>
              </a:solidFill>
              <a:latin typeface="Corbel" panose="020B0503020204020204" pitchFamily="34" charset="0"/>
            </a:endParaRPr>
          </a:p>
          <a:p>
            <a:pPr lvl="0"/>
            <a:endParaRPr lang="de-DE" sz="1800" dirty="0">
              <a:solidFill>
                <a:prstClr val="black"/>
              </a:solidFill>
              <a:latin typeface="Corbel" panose="020B0503020204020204" pitchFamily="34" charset="0"/>
            </a:endParaRPr>
          </a:p>
          <a:p>
            <a:pPr lvl="0"/>
            <a:endParaRPr lang="de-DE" sz="1800" dirty="0" smtClean="0">
              <a:solidFill>
                <a:prstClr val="black"/>
              </a:solidFill>
              <a:latin typeface="Corbel" panose="020B0503020204020204" pitchFamily="34" charset="0"/>
            </a:endParaRPr>
          </a:p>
          <a:p>
            <a:pPr lvl="0"/>
            <a:r>
              <a:rPr lang="de-DE" sz="1800" dirty="0" smtClean="0">
                <a:solidFill>
                  <a:prstClr val="black"/>
                </a:solidFill>
                <a:latin typeface="Corbel" panose="020B0503020204020204" pitchFamily="34" charset="0"/>
              </a:rPr>
              <a:t>Unsere </a:t>
            </a:r>
            <a:r>
              <a:rPr lang="de-DE" sz="1800" dirty="0">
                <a:solidFill>
                  <a:prstClr val="black"/>
                </a:solidFill>
                <a:latin typeface="Corbel" panose="020B0503020204020204" pitchFamily="34" charset="0"/>
              </a:rPr>
              <a:t>pädagogische Arbeit</a:t>
            </a:r>
          </a:p>
        </p:txBody>
      </p:sp>
      <p:sp>
        <p:nvSpPr>
          <p:cNvPr id="5" name="Textfeld 1"/>
          <p:cNvSpPr txBox="1">
            <a:spLocks/>
          </p:cNvSpPr>
          <p:nvPr/>
        </p:nvSpPr>
        <p:spPr>
          <a:xfrm>
            <a:off x="1710241" y="2096072"/>
            <a:ext cx="5376672" cy="8139942"/>
          </a:xfrm>
          <a:prstGeom prst="rect">
            <a:avLst/>
          </a:prstGeom>
          <a:solidFill>
            <a:schemeClr val="bg1"/>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p:txBody>
      </p:sp>
      <p:graphicFrame>
        <p:nvGraphicFramePr>
          <p:cNvPr id="6" name="Tabelle 5"/>
          <p:cNvGraphicFramePr>
            <a:graphicFrameLocks noGrp="1"/>
          </p:cNvGraphicFramePr>
          <p:nvPr>
            <p:extLst>
              <p:ext uri="{D42A27DB-BD31-4B8C-83A1-F6EECF244321}">
                <p14:modId xmlns:p14="http://schemas.microsoft.com/office/powerpoint/2010/main" val="4110754089"/>
              </p:ext>
            </p:extLst>
          </p:nvPr>
        </p:nvGraphicFramePr>
        <p:xfrm>
          <a:off x="198074" y="122758"/>
          <a:ext cx="1512168" cy="10113255"/>
        </p:xfrm>
        <a:graphic>
          <a:graphicData uri="http://schemas.openxmlformats.org/drawingml/2006/table">
            <a:tbl>
              <a:tblPr firstRow="1" firstCol="1" bandRow="1"/>
              <a:tblGrid>
                <a:gridCol w="1512168">
                  <a:extLst>
                    <a:ext uri="{9D8B030D-6E8A-4147-A177-3AD203B41FA5}">
                      <a16:colId xmlns:a16="http://schemas.microsoft.com/office/drawing/2014/main" val="20000"/>
                    </a:ext>
                  </a:extLst>
                </a:gridCol>
              </a:tblGrid>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CC00"/>
                    </a:solidFill>
                  </a:tcPr>
                </a:tc>
                <a:extLst>
                  <a:ext uri="{0D108BD9-81ED-4DB2-BD59-A6C34878D82A}">
                    <a16:rowId xmlns:a16="http://schemas.microsoft.com/office/drawing/2014/main" val="10002"/>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10003"/>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7030A0"/>
                    </a:solidFill>
                  </a:tcPr>
                </a:tc>
                <a:extLst>
                  <a:ext uri="{0D108BD9-81ED-4DB2-BD59-A6C34878D82A}">
                    <a16:rowId xmlns:a16="http://schemas.microsoft.com/office/drawing/2014/main" val="10004"/>
                  </a:ext>
                </a:extLst>
              </a:tr>
            </a:tbl>
          </a:graphicData>
        </a:graphic>
      </p:graphicFrame>
      <p:sp>
        <p:nvSpPr>
          <p:cNvPr id="2" name="Textfeld 1"/>
          <p:cNvSpPr txBox="1"/>
          <p:nvPr/>
        </p:nvSpPr>
        <p:spPr>
          <a:xfrm>
            <a:off x="1872258" y="2412182"/>
            <a:ext cx="4968552" cy="8032968"/>
          </a:xfrm>
          <a:prstGeom prst="rect">
            <a:avLst/>
          </a:prstGeom>
          <a:noFill/>
        </p:spPr>
        <p:txBody>
          <a:bodyPr wrap="square" rtlCol="0">
            <a:spAutoFit/>
          </a:bodyPr>
          <a:lstStyle/>
          <a:p>
            <a:r>
              <a:rPr lang="de-DE" sz="1200" b="1" dirty="0" smtClean="0">
                <a:latin typeface="Corbel" panose="020B0503020204020204" pitchFamily="34" charset="0"/>
              </a:rPr>
              <a:t>So sieht ein Tag in unserem Kindergarten aus</a:t>
            </a:r>
          </a:p>
          <a:p>
            <a:endParaRPr lang="de-DE" sz="1200" b="1" dirty="0" smtClean="0">
              <a:latin typeface="Corbel" panose="020B0503020204020204" pitchFamily="34" charset="0"/>
            </a:endParaRPr>
          </a:p>
          <a:p>
            <a:r>
              <a:rPr lang="de-DE" sz="1200" dirty="0" smtClean="0">
                <a:latin typeface="Corbel" panose="020B0503020204020204" pitchFamily="34" charset="0"/>
              </a:rPr>
              <a:t>7:00 </a:t>
            </a:r>
            <a:r>
              <a:rPr lang="de-DE" sz="1200" dirty="0" smtClean="0">
                <a:latin typeface="Corbel" panose="020B0503020204020204" pitchFamily="34" charset="0"/>
              </a:rPr>
              <a:t>Uhr – </a:t>
            </a:r>
            <a:r>
              <a:rPr lang="de-DE" sz="1200" dirty="0" smtClean="0">
                <a:latin typeface="Corbel" panose="020B0503020204020204" pitchFamily="34" charset="0"/>
              </a:rPr>
              <a:t>8:00 Uhr	</a:t>
            </a:r>
            <a:r>
              <a:rPr lang="de-DE" sz="1200" dirty="0" smtClean="0">
                <a:latin typeface="Corbel" panose="020B0503020204020204" pitchFamily="34" charset="0"/>
              </a:rPr>
              <a:t>Montag </a:t>
            </a:r>
            <a:r>
              <a:rPr lang="de-DE" sz="1200" dirty="0" smtClean="0">
                <a:latin typeface="Corbel" panose="020B0503020204020204" pitchFamily="34" charset="0"/>
              </a:rPr>
              <a:t>– Donnerstag </a:t>
            </a:r>
            <a:r>
              <a:rPr lang="de-DE" sz="1200" dirty="0" smtClean="0">
                <a:latin typeface="Corbel" panose="020B0503020204020204" pitchFamily="34" charset="0"/>
              </a:rPr>
              <a:t>16:00 </a:t>
            </a:r>
            <a:r>
              <a:rPr lang="de-DE" sz="1200" dirty="0" smtClean="0">
                <a:latin typeface="Corbel" panose="020B0503020204020204" pitchFamily="34" charset="0"/>
              </a:rPr>
              <a:t>Uhr</a:t>
            </a:r>
          </a:p>
          <a:p>
            <a:r>
              <a:rPr lang="de-DE" sz="1200" dirty="0" smtClean="0">
                <a:latin typeface="Corbel" panose="020B0503020204020204" pitchFamily="34" charset="0"/>
              </a:rPr>
              <a:t>Frühdienst		Freitag </a:t>
            </a:r>
            <a:r>
              <a:rPr lang="de-DE" sz="1200" dirty="0" smtClean="0">
                <a:latin typeface="Corbel" panose="020B0503020204020204" pitchFamily="34" charset="0"/>
              </a:rPr>
              <a:t>15:00 </a:t>
            </a:r>
            <a:r>
              <a:rPr lang="de-DE" sz="1200" dirty="0" smtClean="0">
                <a:latin typeface="Corbel" panose="020B0503020204020204" pitchFamily="34" charset="0"/>
              </a:rPr>
              <a:t>Uhr</a:t>
            </a:r>
          </a:p>
          <a:p>
            <a:r>
              <a:rPr lang="de-DE" sz="1200" dirty="0" smtClean="0">
                <a:latin typeface="Corbel" panose="020B0503020204020204" pitchFamily="34" charset="0"/>
              </a:rPr>
              <a:t>		Ende Betreuungszeit</a:t>
            </a:r>
            <a:endParaRPr lang="de-DE" sz="1200" dirty="0">
              <a:latin typeface="Corbel" panose="020B0503020204020204" pitchFamily="34" charset="0"/>
            </a:endParaRPr>
          </a:p>
          <a:p>
            <a:r>
              <a:rPr lang="de-DE" sz="1200" dirty="0" smtClean="0">
                <a:latin typeface="Corbel" panose="020B0503020204020204" pitchFamily="34" charset="0"/>
              </a:rPr>
              <a:t>7:00 Uhr </a:t>
            </a:r>
            <a:r>
              <a:rPr lang="de-DE" sz="1200" dirty="0" smtClean="0">
                <a:latin typeface="Corbel" panose="020B0503020204020204" pitchFamily="34" charset="0"/>
              </a:rPr>
              <a:t>– 8:30 Uhr</a:t>
            </a:r>
          </a:p>
          <a:p>
            <a:r>
              <a:rPr lang="de-DE" sz="1200" dirty="0" err="1" smtClean="0">
                <a:latin typeface="Corbel" panose="020B0503020204020204" pitchFamily="34" charset="0"/>
              </a:rPr>
              <a:t>Bringzeit</a:t>
            </a:r>
            <a:endParaRPr lang="de-DE" sz="1200" dirty="0" smtClean="0">
              <a:latin typeface="Corbel" panose="020B0503020204020204" pitchFamily="34" charset="0"/>
            </a:endParaRPr>
          </a:p>
          <a:p>
            <a:endParaRPr lang="de-DE" sz="1200" dirty="0">
              <a:latin typeface="Corbel" panose="020B0503020204020204" pitchFamily="34" charset="0"/>
            </a:endParaRPr>
          </a:p>
          <a:p>
            <a:r>
              <a:rPr lang="de-DE" sz="1200" dirty="0" smtClean="0">
                <a:latin typeface="Corbel" panose="020B0503020204020204" pitchFamily="34" charset="0"/>
              </a:rPr>
              <a:t>8:30 Uhr </a:t>
            </a:r>
            <a:r>
              <a:rPr lang="de-DE" sz="1200" dirty="0" smtClean="0">
                <a:latin typeface="Corbel" panose="020B0503020204020204" pitchFamily="34" charset="0"/>
              </a:rPr>
              <a:t>–  12:30 Uhr</a:t>
            </a:r>
          </a:p>
          <a:p>
            <a:r>
              <a:rPr lang="de-DE" sz="1200" dirty="0" smtClean="0">
                <a:latin typeface="Corbel" panose="020B0503020204020204" pitchFamily="34" charset="0"/>
              </a:rPr>
              <a:t>Morgenkreis</a:t>
            </a:r>
          </a:p>
          <a:p>
            <a:r>
              <a:rPr lang="de-DE" sz="1200" dirty="0" smtClean="0">
                <a:latin typeface="Corbel" panose="020B0503020204020204" pitchFamily="34" charset="0"/>
              </a:rPr>
              <a:t>Freispiel</a:t>
            </a:r>
          </a:p>
          <a:p>
            <a:r>
              <a:rPr lang="de-DE" sz="1200" dirty="0" smtClean="0">
                <a:latin typeface="Corbel" panose="020B0503020204020204" pitchFamily="34" charset="0"/>
              </a:rPr>
              <a:t>Turntag</a:t>
            </a:r>
          </a:p>
          <a:p>
            <a:r>
              <a:rPr lang="de-DE" sz="1200" dirty="0" smtClean="0">
                <a:latin typeface="Corbel" panose="020B0503020204020204" pitchFamily="34" charset="0"/>
              </a:rPr>
              <a:t>Pädagogische Angebote</a:t>
            </a:r>
          </a:p>
          <a:p>
            <a:r>
              <a:rPr lang="de-DE" sz="1200" dirty="0" smtClean="0">
                <a:latin typeface="Corbel" panose="020B0503020204020204" pitchFamily="34" charset="0"/>
              </a:rPr>
              <a:t>Projekte</a:t>
            </a:r>
          </a:p>
          <a:p>
            <a:r>
              <a:rPr lang="de-DE" sz="1200" dirty="0" smtClean="0">
                <a:latin typeface="Corbel" panose="020B0503020204020204" pitchFamily="34" charset="0"/>
              </a:rPr>
              <a:t>Vorschule</a:t>
            </a:r>
          </a:p>
          <a:p>
            <a:r>
              <a:rPr lang="de-DE" sz="1200" dirty="0" smtClean="0">
                <a:latin typeface="Corbel" panose="020B0503020204020204" pitchFamily="34" charset="0"/>
              </a:rPr>
              <a:t>Feste und Feiern</a:t>
            </a:r>
          </a:p>
          <a:p>
            <a:r>
              <a:rPr lang="de-DE" sz="1200" dirty="0" smtClean="0">
                <a:latin typeface="Corbel" panose="020B0503020204020204" pitchFamily="34" charset="0"/>
              </a:rPr>
              <a:t>Ausflüge</a:t>
            </a:r>
          </a:p>
          <a:p>
            <a:r>
              <a:rPr lang="de-DE" sz="1200" dirty="0" smtClean="0">
                <a:latin typeface="Corbel" panose="020B0503020204020204" pitchFamily="34" charset="0"/>
              </a:rPr>
              <a:t>Kleingruppenangebote</a:t>
            </a:r>
          </a:p>
          <a:p>
            <a:r>
              <a:rPr lang="de-DE" sz="1200" dirty="0" smtClean="0">
                <a:latin typeface="Corbel" panose="020B0503020204020204" pitchFamily="34" charset="0"/>
              </a:rPr>
              <a:t>Spielen im Garten</a:t>
            </a:r>
          </a:p>
          <a:p>
            <a:r>
              <a:rPr lang="de-DE" sz="1200" dirty="0" smtClean="0">
                <a:latin typeface="Corbel" panose="020B0503020204020204" pitchFamily="34" charset="0"/>
              </a:rPr>
              <a:t>Gemeinsame Brotzeit</a:t>
            </a:r>
          </a:p>
          <a:p>
            <a:r>
              <a:rPr lang="de-DE" sz="1200" dirty="0" smtClean="0">
                <a:latin typeface="Corbel" panose="020B0503020204020204" pitchFamily="34" charset="0"/>
              </a:rPr>
              <a:t>Stuhlkreis</a:t>
            </a:r>
          </a:p>
          <a:p>
            <a:endParaRPr lang="de-DE" sz="1200" dirty="0">
              <a:latin typeface="Corbel" panose="020B0503020204020204" pitchFamily="34" charset="0"/>
            </a:endParaRPr>
          </a:p>
          <a:p>
            <a:r>
              <a:rPr lang="de-DE" sz="1200" dirty="0" smtClean="0">
                <a:latin typeface="Corbel" panose="020B0503020204020204" pitchFamily="34" charset="0"/>
              </a:rPr>
              <a:t>12:30 Uhr</a:t>
            </a:r>
          </a:p>
          <a:p>
            <a:r>
              <a:rPr lang="de-DE" sz="1200" dirty="0" smtClean="0">
                <a:latin typeface="Corbel" panose="020B0503020204020204" pitchFamily="34" charset="0"/>
              </a:rPr>
              <a:t>1. Abholzeit</a:t>
            </a:r>
            <a:endParaRPr lang="de-DE" sz="1200" dirty="0">
              <a:latin typeface="Corbel" panose="020B0503020204020204" pitchFamily="34" charset="0"/>
            </a:endParaRPr>
          </a:p>
          <a:p>
            <a:r>
              <a:rPr lang="de-DE" sz="1200" dirty="0" smtClean="0">
                <a:latin typeface="Corbel" panose="020B0503020204020204" pitchFamily="34" charset="0"/>
              </a:rPr>
              <a:t>(danach je nach Buchung)</a:t>
            </a:r>
          </a:p>
          <a:p>
            <a:endParaRPr lang="de-DE" sz="1200" dirty="0">
              <a:latin typeface="Corbel" panose="020B0503020204020204" pitchFamily="34" charset="0"/>
            </a:endParaRPr>
          </a:p>
          <a:p>
            <a:r>
              <a:rPr lang="de-DE" sz="1200" dirty="0" smtClean="0">
                <a:latin typeface="Corbel" panose="020B0503020204020204" pitchFamily="34" charset="0"/>
              </a:rPr>
              <a:t>12:45 </a:t>
            </a:r>
            <a:r>
              <a:rPr lang="de-DE" sz="1200" dirty="0" smtClean="0">
                <a:latin typeface="Corbel" panose="020B0503020204020204" pitchFamily="34" charset="0"/>
              </a:rPr>
              <a:t>Uhr – </a:t>
            </a:r>
            <a:r>
              <a:rPr lang="de-DE" sz="1200" dirty="0" smtClean="0">
                <a:latin typeface="Corbel" panose="020B0503020204020204" pitchFamily="34" charset="0"/>
              </a:rPr>
              <a:t>13:15 Uhr</a:t>
            </a:r>
          </a:p>
          <a:p>
            <a:r>
              <a:rPr lang="de-DE" sz="1200" dirty="0" smtClean="0">
                <a:latin typeface="Corbel" panose="020B0503020204020204" pitchFamily="34" charset="0"/>
              </a:rPr>
              <a:t>Gemeinsames Mittagessen</a:t>
            </a:r>
          </a:p>
          <a:p>
            <a:endParaRPr lang="de-DE" sz="1200" dirty="0">
              <a:latin typeface="Corbel" panose="020B0503020204020204" pitchFamily="34" charset="0"/>
            </a:endParaRPr>
          </a:p>
          <a:p>
            <a:r>
              <a:rPr lang="de-DE" sz="1200" dirty="0" smtClean="0">
                <a:latin typeface="Corbel" panose="020B0503020204020204" pitchFamily="34" charset="0"/>
              </a:rPr>
              <a:t>Ab 13:15 Uhr</a:t>
            </a:r>
          </a:p>
          <a:p>
            <a:r>
              <a:rPr lang="de-DE" sz="1200" dirty="0" smtClean="0">
                <a:latin typeface="Corbel" panose="020B0503020204020204" pitchFamily="34" charset="0"/>
              </a:rPr>
              <a:t>Mittagsschlaf (für die Kleinen)</a:t>
            </a:r>
          </a:p>
          <a:p>
            <a:r>
              <a:rPr lang="de-DE" sz="1200" dirty="0" smtClean="0">
                <a:latin typeface="Corbel" panose="020B0503020204020204" pitchFamily="34" charset="0"/>
              </a:rPr>
              <a:t>Ruhezeit</a:t>
            </a:r>
          </a:p>
          <a:p>
            <a:r>
              <a:rPr lang="de-DE" sz="1200" dirty="0" smtClean="0">
                <a:latin typeface="Corbel" panose="020B0503020204020204" pitchFamily="34" charset="0"/>
              </a:rPr>
              <a:t>Freispielzeit</a:t>
            </a:r>
          </a:p>
          <a:p>
            <a:r>
              <a:rPr lang="de-DE" sz="1200" dirty="0" smtClean="0">
                <a:latin typeface="Corbel" panose="020B0503020204020204" pitchFamily="34" charset="0"/>
              </a:rPr>
              <a:t>Nachmittagsangebote</a:t>
            </a:r>
          </a:p>
          <a:p>
            <a:endParaRPr lang="de-DE" sz="1200" dirty="0">
              <a:latin typeface="Corbel" panose="020B0503020204020204" pitchFamily="34" charset="0"/>
            </a:endParaRPr>
          </a:p>
          <a:p>
            <a:r>
              <a:rPr lang="de-DE" sz="1200" dirty="0" smtClean="0">
                <a:latin typeface="Corbel" panose="020B0503020204020204" pitchFamily="34" charset="0"/>
              </a:rPr>
              <a:t>15:15 Uhr</a:t>
            </a:r>
          </a:p>
          <a:p>
            <a:r>
              <a:rPr lang="de-DE" sz="1200" dirty="0" smtClean="0">
                <a:latin typeface="Corbel" panose="020B0503020204020204" pitchFamily="34" charset="0"/>
              </a:rPr>
              <a:t>Gemeinsame Nachmittagsbrotzeit</a:t>
            </a:r>
          </a:p>
          <a:p>
            <a:endParaRPr lang="de-DE" sz="1200" dirty="0">
              <a:latin typeface="Corbel" panose="020B0503020204020204" pitchFamily="34" charset="0"/>
            </a:endParaRPr>
          </a:p>
          <a:p>
            <a:r>
              <a:rPr lang="de-DE" sz="1200" dirty="0" smtClean="0">
                <a:latin typeface="Corbel" panose="020B0503020204020204" pitchFamily="34" charset="0"/>
              </a:rPr>
              <a:t>15:45 Uhr</a:t>
            </a:r>
          </a:p>
          <a:p>
            <a:r>
              <a:rPr lang="de-DE" sz="1200" dirty="0" smtClean="0">
                <a:latin typeface="Corbel" panose="020B0503020204020204" pitchFamily="34" charset="0"/>
              </a:rPr>
              <a:t>Freispiel</a:t>
            </a:r>
          </a:p>
          <a:p>
            <a:r>
              <a:rPr lang="de-DE" sz="1200" dirty="0" smtClean="0">
                <a:latin typeface="Corbel" panose="020B0503020204020204" pitchFamily="34" charset="0"/>
              </a:rPr>
              <a:t>Spielen im Garten</a:t>
            </a:r>
          </a:p>
          <a:p>
            <a:pPr algn="ctr"/>
            <a:r>
              <a:rPr lang="de-DE" sz="1200" dirty="0" smtClean="0">
                <a:latin typeface="Corbel" panose="020B0503020204020204" pitchFamily="34" charset="0"/>
              </a:rPr>
              <a:t>-16-</a:t>
            </a:r>
            <a:endParaRPr lang="de-DE" sz="1200" dirty="0">
              <a:latin typeface="Corbel" panose="020B0503020204020204" pitchFamily="34" charset="0"/>
            </a:endParaRPr>
          </a:p>
        </p:txBody>
      </p:sp>
    </p:spTree>
    <p:extLst>
      <p:ext uri="{BB962C8B-B14F-4D97-AF65-F5344CB8AC3E}">
        <p14:creationId xmlns:p14="http://schemas.microsoft.com/office/powerpoint/2010/main" val="10263699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2"/>
          <p:cNvSpPr txBox="1">
            <a:spLocks/>
          </p:cNvSpPr>
          <p:nvPr/>
        </p:nvSpPr>
        <p:spPr>
          <a:xfrm>
            <a:off x="1710241" y="122754"/>
            <a:ext cx="5376672" cy="1973319"/>
          </a:xfrm>
          <a:prstGeom prst="rect">
            <a:avLst/>
          </a:prstGeom>
          <a:solidFill>
            <a:srgbClr val="FF33CC"/>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lvl="0"/>
            <a:endParaRPr lang="de-DE" sz="1800" dirty="0" smtClean="0">
              <a:solidFill>
                <a:prstClr val="black"/>
              </a:solidFill>
              <a:latin typeface="Corbel" panose="020B0503020204020204" pitchFamily="34" charset="0"/>
            </a:endParaRPr>
          </a:p>
          <a:p>
            <a:pPr lvl="0"/>
            <a:endParaRPr lang="de-DE" sz="1800" dirty="0">
              <a:solidFill>
                <a:prstClr val="black"/>
              </a:solidFill>
              <a:latin typeface="Corbel" panose="020B0503020204020204" pitchFamily="34" charset="0"/>
            </a:endParaRPr>
          </a:p>
          <a:p>
            <a:pPr lvl="0"/>
            <a:endParaRPr lang="de-DE" sz="1800" dirty="0" smtClean="0">
              <a:solidFill>
                <a:prstClr val="black"/>
              </a:solidFill>
              <a:latin typeface="Corbel" panose="020B0503020204020204" pitchFamily="34" charset="0"/>
            </a:endParaRPr>
          </a:p>
          <a:p>
            <a:pPr lvl="0"/>
            <a:endParaRPr lang="de-DE" sz="1800" dirty="0">
              <a:solidFill>
                <a:prstClr val="black"/>
              </a:solidFill>
              <a:latin typeface="Corbel" panose="020B0503020204020204" pitchFamily="34" charset="0"/>
            </a:endParaRPr>
          </a:p>
          <a:p>
            <a:pPr lvl="0"/>
            <a:endParaRPr lang="de-DE" sz="1800" dirty="0" smtClean="0">
              <a:solidFill>
                <a:prstClr val="black"/>
              </a:solidFill>
              <a:latin typeface="Corbel" panose="020B0503020204020204" pitchFamily="34" charset="0"/>
            </a:endParaRPr>
          </a:p>
          <a:p>
            <a:pPr lvl="0"/>
            <a:r>
              <a:rPr lang="de-DE" sz="1800" dirty="0" smtClean="0">
                <a:solidFill>
                  <a:prstClr val="black"/>
                </a:solidFill>
                <a:latin typeface="Corbel" panose="020B0503020204020204" pitchFamily="34" charset="0"/>
              </a:rPr>
              <a:t>Unsere </a:t>
            </a:r>
            <a:r>
              <a:rPr lang="de-DE" sz="1800" dirty="0">
                <a:solidFill>
                  <a:prstClr val="black"/>
                </a:solidFill>
                <a:latin typeface="Corbel" panose="020B0503020204020204" pitchFamily="34" charset="0"/>
              </a:rPr>
              <a:t>pädagogische Arbeit</a:t>
            </a:r>
          </a:p>
        </p:txBody>
      </p:sp>
      <p:sp>
        <p:nvSpPr>
          <p:cNvPr id="5" name="Textfeld 1"/>
          <p:cNvSpPr txBox="1">
            <a:spLocks/>
          </p:cNvSpPr>
          <p:nvPr/>
        </p:nvSpPr>
        <p:spPr>
          <a:xfrm>
            <a:off x="1710241" y="2096072"/>
            <a:ext cx="5376672" cy="8139942"/>
          </a:xfrm>
          <a:prstGeom prst="rect">
            <a:avLst/>
          </a:prstGeom>
          <a:solidFill>
            <a:schemeClr val="bg1"/>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p:txBody>
      </p:sp>
      <p:graphicFrame>
        <p:nvGraphicFramePr>
          <p:cNvPr id="6" name="Tabelle 5"/>
          <p:cNvGraphicFramePr>
            <a:graphicFrameLocks noGrp="1"/>
          </p:cNvGraphicFramePr>
          <p:nvPr>
            <p:extLst>
              <p:ext uri="{D42A27DB-BD31-4B8C-83A1-F6EECF244321}">
                <p14:modId xmlns:p14="http://schemas.microsoft.com/office/powerpoint/2010/main" val="3321969177"/>
              </p:ext>
            </p:extLst>
          </p:nvPr>
        </p:nvGraphicFramePr>
        <p:xfrm>
          <a:off x="198074" y="122758"/>
          <a:ext cx="1512168" cy="10113255"/>
        </p:xfrm>
        <a:graphic>
          <a:graphicData uri="http://schemas.openxmlformats.org/drawingml/2006/table">
            <a:tbl>
              <a:tblPr firstRow="1" firstCol="1" bandRow="1"/>
              <a:tblGrid>
                <a:gridCol w="1512168">
                  <a:extLst>
                    <a:ext uri="{9D8B030D-6E8A-4147-A177-3AD203B41FA5}">
                      <a16:colId xmlns:a16="http://schemas.microsoft.com/office/drawing/2014/main" val="20000"/>
                    </a:ext>
                  </a:extLst>
                </a:gridCol>
              </a:tblGrid>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CC00"/>
                    </a:solidFill>
                  </a:tcPr>
                </a:tc>
                <a:extLst>
                  <a:ext uri="{0D108BD9-81ED-4DB2-BD59-A6C34878D82A}">
                    <a16:rowId xmlns:a16="http://schemas.microsoft.com/office/drawing/2014/main" val="10002"/>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10003"/>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7030A0"/>
                    </a:solidFill>
                  </a:tcPr>
                </a:tc>
                <a:extLst>
                  <a:ext uri="{0D108BD9-81ED-4DB2-BD59-A6C34878D82A}">
                    <a16:rowId xmlns:a16="http://schemas.microsoft.com/office/drawing/2014/main" val="10004"/>
                  </a:ext>
                </a:extLst>
              </a:tr>
            </a:tbl>
          </a:graphicData>
        </a:graphic>
      </p:graphicFrame>
      <p:sp>
        <p:nvSpPr>
          <p:cNvPr id="2" name="Textfeld 1"/>
          <p:cNvSpPr txBox="1"/>
          <p:nvPr/>
        </p:nvSpPr>
        <p:spPr>
          <a:xfrm>
            <a:off x="1800250" y="2412182"/>
            <a:ext cx="5112568" cy="7848302"/>
          </a:xfrm>
          <a:prstGeom prst="rect">
            <a:avLst/>
          </a:prstGeom>
          <a:noFill/>
        </p:spPr>
        <p:txBody>
          <a:bodyPr wrap="square" rtlCol="0">
            <a:spAutoFit/>
          </a:bodyPr>
          <a:lstStyle/>
          <a:p>
            <a:r>
              <a:rPr lang="de-DE" sz="1200" b="1" dirty="0" smtClean="0">
                <a:latin typeface="Corbel" panose="020B0503020204020204" pitchFamily="34" charset="0"/>
              </a:rPr>
              <a:t>Feste und Feiern</a:t>
            </a:r>
          </a:p>
          <a:p>
            <a:endParaRPr lang="de-DE" sz="1200" dirty="0">
              <a:latin typeface="Corbel" panose="020B0503020204020204" pitchFamily="34" charset="0"/>
            </a:endParaRPr>
          </a:p>
          <a:p>
            <a:r>
              <a:rPr lang="de-DE" sz="1200" dirty="0" smtClean="0">
                <a:latin typeface="Corbel" panose="020B0503020204020204" pitchFamily="34" charset="0"/>
              </a:rPr>
              <a:t>Bei der Gestaltung von Festen und Feiern orientieren wir uns am Jahreskreis. Feste und Feiern dienen nicht nur dem gemeinsamen Erleben sondern immer auch der Wissensvermittlung, zum Beispiel von religiösen Aspekten oder Traditionen.</a:t>
            </a:r>
          </a:p>
          <a:p>
            <a:endParaRPr lang="de-DE" sz="1200" dirty="0">
              <a:latin typeface="Corbel" panose="020B0503020204020204" pitchFamily="34" charset="0"/>
            </a:endParaRPr>
          </a:p>
          <a:p>
            <a:r>
              <a:rPr lang="de-DE" sz="1200" dirty="0" smtClean="0">
                <a:latin typeface="Corbel" panose="020B0503020204020204" pitchFamily="34" charset="0"/>
              </a:rPr>
              <a:t>Bei uns finden Feste und Feiern in unterschiedlicher Form statt. Wir feiern zum Beispiel gruppenübergreifend, Kindergarten und Krippe gemeinsam aber auch im Rahmen der eigenen Gruppe.</a:t>
            </a:r>
          </a:p>
          <a:p>
            <a:endParaRPr lang="de-DE" sz="1200" dirty="0">
              <a:latin typeface="Corbel" panose="020B0503020204020204" pitchFamily="34" charset="0"/>
            </a:endParaRPr>
          </a:p>
          <a:p>
            <a:r>
              <a:rPr lang="de-DE" sz="1200" dirty="0" smtClean="0">
                <a:latin typeface="Corbel" panose="020B0503020204020204" pitchFamily="34" charset="0"/>
              </a:rPr>
              <a:t>Der eigene Geburtstag ist für die Kinder ein ganz besonderer Tag und wird auch in unserem Kinderhaus individuell in der eigenen Gruppe gestaltet und gefeiert.</a:t>
            </a: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pPr algn="ctr"/>
            <a:r>
              <a:rPr lang="de-DE" sz="1200" dirty="0" smtClean="0">
                <a:latin typeface="Corbel" panose="020B0503020204020204" pitchFamily="34" charset="0"/>
              </a:rPr>
              <a:t>-17-</a:t>
            </a:r>
          </a:p>
        </p:txBody>
      </p:sp>
    </p:spTree>
    <p:extLst>
      <p:ext uri="{BB962C8B-B14F-4D97-AF65-F5344CB8AC3E}">
        <p14:creationId xmlns:p14="http://schemas.microsoft.com/office/powerpoint/2010/main" val="4795047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2"/>
          <p:cNvSpPr txBox="1">
            <a:spLocks/>
          </p:cNvSpPr>
          <p:nvPr/>
        </p:nvSpPr>
        <p:spPr>
          <a:xfrm>
            <a:off x="1710241" y="122754"/>
            <a:ext cx="5376672" cy="1973319"/>
          </a:xfrm>
          <a:prstGeom prst="rect">
            <a:avLst/>
          </a:prstGeom>
          <a:solidFill>
            <a:srgbClr val="FF33CC"/>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lvl="0"/>
            <a:endParaRPr lang="de-DE" sz="1800" dirty="0" smtClean="0">
              <a:solidFill>
                <a:prstClr val="black"/>
              </a:solidFill>
              <a:latin typeface="Corbel" panose="020B0503020204020204" pitchFamily="34" charset="0"/>
            </a:endParaRPr>
          </a:p>
          <a:p>
            <a:pPr lvl="0"/>
            <a:endParaRPr lang="de-DE" sz="1800" dirty="0">
              <a:solidFill>
                <a:prstClr val="black"/>
              </a:solidFill>
              <a:latin typeface="Corbel" panose="020B0503020204020204" pitchFamily="34" charset="0"/>
            </a:endParaRPr>
          </a:p>
          <a:p>
            <a:pPr lvl="0"/>
            <a:endParaRPr lang="de-DE" sz="1800" dirty="0" smtClean="0">
              <a:solidFill>
                <a:prstClr val="black"/>
              </a:solidFill>
              <a:latin typeface="Corbel" panose="020B0503020204020204" pitchFamily="34" charset="0"/>
            </a:endParaRPr>
          </a:p>
          <a:p>
            <a:pPr lvl="0"/>
            <a:endParaRPr lang="de-DE" sz="1800" dirty="0">
              <a:solidFill>
                <a:prstClr val="black"/>
              </a:solidFill>
              <a:latin typeface="Corbel" panose="020B0503020204020204" pitchFamily="34" charset="0"/>
            </a:endParaRPr>
          </a:p>
          <a:p>
            <a:pPr lvl="0"/>
            <a:endParaRPr lang="de-DE" sz="1800" dirty="0" smtClean="0">
              <a:solidFill>
                <a:prstClr val="black"/>
              </a:solidFill>
              <a:latin typeface="Corbel" panose="020B0503020204020204" pitchFamily="34" charset="0"/>
            </a:endParaRPr>
          </a:p>
          <a:p>
            <a:pPr lvl="0"/>
            <a:r>
              <a:rPr lang="de-DE" sz="1800" dirty="0" smtClean="0">
                <a:solidFill>
                  <a:prstClr val="black"/>
                </a:solidFill>
                <a:latin typeface="Corbel" panose="020B0503020204020204" pitchFamily="34" charset="0"/>
              </a:rPr>
              <a:t>Unsere </a:t>
            </a:r>
            <a:r>
              <a:rPr lang="de-DE" sz="1800" dirty="0">
                <a:solidFill>
                  <a:prstClr val="black"/>
                </a:solidFill>
                <a:latin typeface="Corbel" panose="020B0503020204020204" pitchFamily="34" charset="0"/>
              </a:rPr>
              <a:t>pädagogische Arbeit</a:t>
            </a:r>
          </a:p>
        </p:txBody>
      </p:sp>
      <p:sp>
        <p:nvSpPr>
          <p:cNvPr id="5" name="Textfeld 1"/>
          <p:cNvSpPr txBox="1">
            <a:spLocks/>
          </p:cNvSpPr>
          <p:nvPr/>
        </p:nvSpPr>
        <p:spPr>
          <a:xfrm>
            <a:off x="1710241" y="2096072"/>
            <a:ext cx="5376672" cy="8139942"/>
          </a:xfrm>
          <a:prstGeom prst="rect">
            <a:avLst/>
          </a:prstGeom>
          <a:solidFill>
            <a:schemeClr val="bg1"/>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p:txBody>
      </p:sp>
      <p:graphicFrame>
        <p:nvGraphicFramePr>
          <p:cNvPr id="6" name="Tabelle 5"/>
          <p:cNvGraphicFramePr>
            <a:graphicFrameLocks noGrp="1"/>
          </p:cNvGraphicFramePr>
          <p:nvPr>
            <p:extLst>
              <p:ext uri="{D42A27DB-BD31-4B8C-83A1-F6EECF244321}">
                <p14:modId xmlns:p14="http://schemas.microsoft.com/office/powerpoint/2010/main" val="2960099802"/>
              </p:ext>
            </p:extLst>
          </p:nvPr>
        </p:nvGraphicFramePr>
        <p:xfrm>
          <a:off x="198074" y="122758"/>
          <a:ext cx="1512168" cy="10113255"/>
        </p:xfrm>
        <a:graphic>
          <a:graphicData uri="http://schemas.openxmlformats.org/drawingml/2006/table">
            <a:tbl>
              <a:tblPr firstRow="1" firstCol="1" bandRow="1"/>
              <a:tblGrid>
                <a:gridCol w="1512168">
                  <a:extLst>
                    <a:ext uri="{9D8B030D-6E8A-4147-A177-3AD203B41FA5}">
                      <a16:colId xmlns:a16="http://schemas.microsoft.com/office/drawing/2014/main" val="20000"/>
                    </a:ext>
                  </a:extLst>
                </a:gridCol>
              </a:tblGrid>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CC00"/>
                    </a:solidFill>
                  </a:tcPr>
                </a:tc>
                <a:extLst>
                  <a:ext uri="{0D108BD9-81ED-4DB2-BD59-A6C34878D82A}">
                    <a16:rowId xmlns:a16="http://schemas.microsoft.com/office/drawing/2014/main" val="10002"/>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10003"/>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7030A0"/>
                    </a:solidFill>
                  </a:tcPr>
                </a:tc>
                <a:extLst>
                  <a:ext uri="{0D108BD9-81ED-4DB2-BD59-A6C34878D82A}">
                    <a16:rowId xmlns:a16="http://schemas.microsoft.com/office/drawing/2014/main" val="10004"/>
                  </a:ext>
                </a:extLst>
              </a:tr>
            </a:tbl>
          </a:graphicData>
        </a:graphic>
      </p:graphicFrame>
      <p:sp>
        <p:nvSpPr>
          <p:cNvPr id="2" name="Textfeld 1"/>
          <p:cNvSpPr txBox="1"/>
          <p:nvPr/>
        </p:nvSpPr>
        <p:spPr>
          <a:xfrm>
            <a:off x="1800250" y="2412182"/>
            <a:ext cx="5040560" cy="384721"/>
          </a:xfrm>
          <a:prstGeom prst="rect">
            <a:avLst/>
          </a:prstGeom>
          <a:noFill/>
        </p:spPr>
        <p:txBody>
          <a:bodyPr wrap="square" rtlCol="0">
            <a:spAutoFit/>
          </a:bodyPr>
          <a:lstStyle/>
          <a:p>
            <a:endParaRPr lang="de-DE" dirty="0"/>
          </a:p>
        </p:txBody>
      </p:sp>
      <p:sp>
        <p:nvSpPr>
          <p:cNvPr id="3" name="Textfeld 2"/>
          <p:cNvSpPr txBox="1"/>
          <p:nvPr/>
        </p:nvSpPr>
        <p:spPr>
          <a:xfrm>
            <a:off x="1954188" y="2412181"/>
            <a:ext cx="4896544" cy="7956024"/>
          </a:xfrm>
          <a:prstGeom prst="rect">
            <a:avLst/>
          </a:prstGeom>
          <a:noFill/>
        </p:spPr>
        <p:txBody>
          <a:bodyPr wrap="square" rtlCol="0">
            <a:spAutoFit/>
          </a:bodyPr>
          <a:lstStyle/>
          <a:p>
            <a:r>
              <a:rPr lang="de-DE" sz="1200" b="1" dirty="0" smtClean="0">
                <a:latin typeface="Corbel" panose="020B0503020204020204" pitchFamily="34" charset="0"/>
              </a:rPr>
              <a:t> Projektarbeit</a:t>
            </a:r>
          </a:p>
          <a:p>
            <a:endParaRPr lang="de-DE" sz="1200" dirty="0"/>
          </a:p>
          <a:p>
            <a:r>
              <a:rPr lang="de-DE" sz="1200" dirty="0" smtClean="0">
                <a:latin typeface="Corbel" panose="020B0503020204020204" pitchFamily="34" charset="0"/>
              </a:rPr>
              <a:t>Ein Projekt ist ein geplantes, längerfristiges Lernunternehmen, dass unter einer bestimmten Thematik steht, längere Zeit dauert und eine bestimmte Gruppe von Kindern beansprucht.</a:t>
            </a:r>
          </a:p>
          <a:p>
            <a:r>
              <a:rPr lang="de-DE" sz="1200" dirty="0" smtClean="0">
                <a:latin typeface="Corbel" panose="020B0503020204020204" pitchFamily="34" charset="0"/>
              </a:rPr>
              <a:t>Das Projektthema richtet sich in erster Linie nach den Bedürfnissen und Interessen der Kinder. </a:t>
            </a:r>
          </a:p>
          <a:p>
            <a:r>
              <a:rPr lang="de-DE" sz="1200" dirty="0" smtClean="0">
                <a:latin typeface="Corbel" panose="020B0503020204020204" pitchFamily="34" charset="0"/>
              </a:rPr>
              <a:t>Projektarbeit verfolgt immer ein konkretes Ziel.</a:t>
            </a:r>
          </a:p>
          <a:p>
            <a:endParaRPr lang="de-DE" sz="1200" dirty="0">
              <a:latin typeface="Corbel" panose="020B0503020204020204" pitchFamily="34" charset="0"/>
            </a:endParaRPr>
          </a:p>
          <a:p>
            <a:r>
              <a:rPr lang="de-DE" sz="1200" dirty="0" smtClean="0">
                <a:latin typeface="Corbel" panose="020B0503020204020204" pitchFamily="34" charset="0"/>
              </a:rPr>
              <a:t>Durch die aktive Beteiligung bei der Projektarbeit lernen die Kinder neben der Wissensvermittlung sich mit der Meinung anderer auseinander zu</a:t>
            </a:r>
          </a:p>
          <a:p>
            <a:r>
              <a:rPr lang="de-DE" sz="1200" dirty="0" smtClean="0">
                <a:latin typeface="Corbel" panose="020B0503020204020204" pitchFamily="34" charset="0"/>
              </a:rPr>
              <a:t>setzten, eigene Interessen zu formulieren, neue Gesprächsregeln kennen, die Basiskompetenzen werde gestärkt und die Teamfähigkeit gefördert.</a:t>
            </a:r>
          </a:p>
          <a:p>
            <a:endParaRPr lang="de-DE" sz="1200" dirty="0">
              <a:latin typeface="Corbel" panose="020B0503020204020204" pitchFamily="34" charset="0"/>
            </a:endParaRPr>
          </a:p>
          <a:p>
            <a:r>
              <a:rPr lang="de-DE" sz="1200" dirty="0" smtClean="0">
                <a:latin typeface="Corbel" panose="020B0503020204020204" pitchFamily="34" charset="0"/>
              </a:rPr>
              <a:t>Schon bei den Krippenkindern entwickelt sich durch das selbstständige Arbeiten Selbstvertrauen. </a:t>
            </a:r>
          </a:p>
          <a:p>
            <a:r>
              <a:rPr lang="de-DE" sz="1200" dirty="0" smtClean="0">
                <a:latin typeface="Corbel" panose="020B0503020204020204" pitchFamily="34" charset="0"/>
              </a:rPr>
              <a:t>Die sprachliche Auseinandersetzung erweitert den Sprachgebrauch und den Wortschatz.</a:t>
            </a: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smtClean="0">
              <a:latin typeface="Corbel" panose="020B0503020204020204" pitchFamily="34" charset="0"/>
            </a:endParaRPr>
          </a:p>
          <a:p>
            <a:pPr algn="ctr"/>
            <a:r>
              <a:rPr lang="de-DE" sz="1200" dirty="0" smtClean="0">
                <a:latin typeface="Corbel" panose="020B0503020204020204" pitchFamily="34" charset="0"/>
              </a:rPr>
              <a:t>-18-</a:t>
            </a:r>
            <a:endParaRPr lang="de-DE" sz="1200" dirty="0">
              <a:latin typeface="Corbel" panose="020B0503020204020204" pitchFamily="34" charset="0"/>
            </a:endParaRPr>
          </a:p>
        </p:txBody>
      </p:sp>
    </p:spTree>
    <p:extLst>
      <p:ext uri="{BB962C8B-B14F-4D97-AF65-F5344CB8AC3E}">
        <p14:creationId xmlns:p14="http://schemas.microsoft.com/office/powerpoint/2010/main" val="744526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2"/>
          <p:cNvSpPr txBox="1">
            <a:spLocks/>
          </p:cNvSpPr>
          <p:nvPr/>
        </p:nvSpPr>
        <p:spPr>
          <a:xfrm>
            <a:off x="1710241" y="122754"/>
            <a:ext cx="5376672" cy="2073404"/>
          </a:xfrm>
          <a:prstGeom prst="rect">
            <a:avLst/>
          </a:prstGeom>
          <a:solidFill>
            <a:srgbClr val="FF33CC"/>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a:lnSpc>
                <a:spcPct val="115000"/>
              </a:lnSpc>
              <a:spcAft>
                <a:spcPts val="1074"/>
              </a:spcAft>
            </a:pPr>
            <a:r>
              <a:rPr lang="de-DE" sz="1200">
                <a:latin typeface="Calibri"/>
                <a:ea typeface="Times New Roman"/>
                <a:cs typeface="Times New Roman"/>
              </a:rPr>
              <a:t> </a:t>
            </a:r>
          </a:p>
        </p:txBody>
      </p:sp>
      <p:sp>
        <p:nvSpPr>
          <p:cNvPr id="5" name="Textfeld 1"/>
          <p:cNvSpPr txBox="1">
            <a:spLocks/>
          </p:cNvSpPr>
          <p:nvPr/>
        </p:nvSpPr>
        <p:spPr>
          <a:xfrm>
            <a:off x="1710241" y="2124150"/>
            <a:ext cx="5376672" cy="8111864"/>
          </a:xfrm>
          <a:prstGeom prst="rect">
            <a:avLst/>
          </a:prstGeom>
          <a:solidFill>
            <a:schemeClr val="bg2">
              <a:lumMod val="90000"/>
            </a:schemeClr>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p:txBody>
      </p:sp>
      <p:graphicFrame>
        <p:nvGraphicFramePr>
          <p:cNvPr id="6" name="Tabelle 5"/>
          <p:cNvGraphicFramePr>
            <a:graphicFrameLocks noGrp="1"/>
          </p:cNvGraphicFramePr>
          <p:nvPr>
            <p:extLst>
              <p:ext uri="{D42A27DB-BD31-4B8C-83A1-F6EECF244321}">
                <p14:modId xmlns:p14="http://schemas.microsoft.com/office/powerpoint/2010/main" val="3084323667"/>
              </p:ext>
            </p:extLst>
          </p:nvPr>
        </p:nvGraphicFramePr>
        <p:xfrm>
          <a:off x="198074" y="122758"/>
          <a:ext cx="1512168" cy="10113255"/>
        </p:xfrm>
        <a:graphic>
          <a:graphicData uri="http://schemas.openxmlformats.org/drawingml/2006/table">
            <a:tbl>
              <a:tblPr firstRow="1" firstCol="1" bandRow="1"/>
              <a:tblGrid>
                <a:gridCol w="1512168">
                  <a:extLst>
                    <a:ext uri="{9D8B030D-6E8A-4147-A177-3AD203B41FA5}">
                      <a16:colId xmlns:a16="http://schemas.microsoft.com/office/drawing/2014/main" val="20000"/>
                    </a:ext>
                  </a:extLst>
                </a:gridCol>
              </a:tblGrid>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r>
                        <a:rPr lang="de-DE" sz="800" dirty="0" smtClean="0">
                          <a:effectLst/>
                          <a:latin typeface="Calibri"/>
                          <a:ea typeface="Times New Roman"/>
                          <a:cs typeface="Times New Roman"/>
                        </a:rPr>
                        <a:t>L</a:t>
                      </a:r>
                      <a:endParaRPr lang="de-DE" sz="800" dirty="0">
                        <a:effectLst/>
                        <a:latin typeface="Calibri"/>
                        <a:ea typeface="Times New Roman"/>
                        <a:cs typeface="Times New Roman"/>
                      </a:endParaRP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CC00"/>
                    </a:solidFill>
                  </a:tcPr>
                </a:tc>
                <a:extLst>
                  <a:ext uri="{0D108BD9-81ED-4DB2-BD59-A6C34878D82A}">
                    <a16:rowId xmlns:a16="http://schemas.microsoft.com/office/drawing/2014/main" val="10002"/>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10003"/>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7030A0"/>
                    </a:solidFill>
                  </a:tcPr>
                </a:tc>
                <a:extLst>
                  <a:ext uri="{0D108BD9-81ED-4DB2-BD59-A6C34878D82A}">
                    <a16:rowId xmlns:a16="http://schemas.microsoft.com/office/drawing/2014/main" val="10004"/>
                  </a:ext>
                </a:extLst>
              </a:tr>
            </a:tbl>
          </a:graphicData>
        </a:graphic>
      </p:graphicFrame>
      <p:sp>
        <p:nvSpPr>
          <p:cNvPr id="2" name="Textfeld 1"/>
          <p:cNvSpPr txBox="1"/>
          <p:nvPr/>
        </p:nvSpPr>
        <p:spPr>
          <a:xfrm>
            <a:off x="1710240" y="2124150"/>
            <a:ext cx="5513406" cy="8640527"/>
          </a:xfrm>
          <a:prstGeom prst="rect">
            <a:avLst/>
          </a:prstGeom>
          <a:solidFill>
            <a:schemeClr val="bg1"/>
          </a:solidFill>
        </p:spPr>
        <p:txBody>
          <a:bodyPr wrap="square" lIns="98188" tIns="49094" rIns="98188" bIns="49094" rtlCol="0">
            <a:spAutoFit/>
          </a:bodyPr>
          <a:lstStyle/>
          <a:p>
            <a:pPr>
              <a:spcAft>
                <a:spcPts val="644"/>
              </a:spcAft>
            </a:pPr>
            <a:r>
              <a:rPr lang="de-DE" sz="1200" b="1" dirty="0" smtClean="0">
                <a:latin typeface="Corbel" panose="020B0503020204020204" pitchFamily="34" charset="0"/>
              </a:rPr>
              <a:t>Warum </a:t>
            </a:r>
            <a:r>
              <a:rPr lang="de-DE" sz="1200" b="1" dirty="0">
                <a:latin typeface="Corbel" panose="020B0503020204020204" pitchFamily="34" charset="0"/>
              </a:rPr>
              <a:t>wir für Sie da sind?</a:t>
            </a:r>
          </a:p>
          <a:p>
            <a:pPr>
              <a:spcAft>
                <a:spcPts val="644"/>
              </a:spcAft>
            </a:pPr>
            <a:r>
              <a:rPr lang="de-DE" sz="1200" dirty="0" smtClean="0">
                <a:latin typeface="Corbel" panose="020B0503020204020204" pitchFamily="34" charset="0"/>
              </a:rPr>
              <a:t>Leitgedanke </a:t>
            </a:r>
            <a:r>
              <a:rPr lang="de-DE" sz="1200" dirty="0">
                <a:latin typeface="Corbel" panose="020B0503020204020204" pitchFamily="34" charset="0"/>
              </a:rPr>
              <a:t>des Trägers			</a:t>
            </a:r>
            <a:r>
              <a:rPr lang="de-DE" sz="1200" dirty="0" smtClean="0">
                <a:latin typeface="Corbel" panose="020B0503020204020204" pitchFamily="34" charset="0"/>
              </a:rPr>
              <a:t>Seite  3</a:t>
            </a:r>
            <a:endParaRPr lang="de-DE" sz="1200" dirty="0">
              <a:latin typeface="Corbel" panose="020B0503020204020204" pitchFamily="34" charset="0"/>
            </a:endParaRPr>
          </a:p>
          <a:p>
            <a:pPr>
              <a:spcAft>
                <a:spcPts val="644"/>
              </a:spcAft>
            </a:pPr>
            <a:r>
              <a:rPr lang="de-DE" sz="1200" dirty="0" smtClean="0">
                <a:latin typeface="Corbel" panose="020B0503020204020204" pitchFamily="34" charset="0"/>
              </a:rPr>
              <a:t>Unser  </a:t>
            </a:r>
            <a:r>
              <a:rPr lang="de-DE" sz="1200" dirty="0">
                <a:latin typeface="Corbel" panose="020B0503020204020204" pitchFamily="34" charset="0"/>
              </a:rPr>
              <a:t>Leitgedanke			</a:t>
            </a:r>
            <a:r>
              <a:rPr lang="de-DE" sz="1200" dirty="0" smtClean="0">
                <a:latin typeface="Corbel" panose="020B0503020204020204" pitchFamily="34" charset="0"/>
              </a:rPr>
              <a:t>Seite  4</a:t>
            </a:r>
            <a:endParaRPr lang="de-DE" sz="1200" dirty="0">
              <a:latin typeface="Corbel" panose="020B0503020204020204" pitchFamily="34" charset="0"/>
            </a:endParaRPr>
          </a:p>
          <a:p>
            <a:pPr>
              <a:spcAft>
                <a:spcPts val="644"/>
              </a:spcAft>
            </a:pPr>
            <a:endParaRPr lang="de-DE" sz="1200" dirty="0">
              <a:latin typeface="Corbel" panose="020B0503020204020204" pitchFamily="34" charset="0"/>
            </a:endParaRPr>
          </a:p>
          <a:p>
            <a:pPr>
              <a:spcAft>
                <a:spcPts val="644"/>
              </a:spcAft>
            </a:pPr>
            <a:r>
              <a:rPr lang="de-DE" sz="1200" b="1" dirty="0" smtClean="0">
                <a:latin typeface="Corbel" panose="020B0503020204020204" pitchFamily="34" charset="0"/>
              </a:rPr>
              <a:t>Unsere </a:t>
            </a:r>
            <a:r>
              <a:rPr lang="de-DE" sz="1200" b="1" dirty="0">
                <a:latin typeface="Corbel" panose="020B0503020204020204" pitchFamily="34" charset="0"/>
              </a:rPr>
              <a:t>Einrichtung stellt sich </a:t>
            </a:r>
            <a:r>
              <a:rPr lang="de-DE" sz="1200" b="1" dirty="0" smtClean="0">
                <a:latin typeface="Corbel" panose="020B0503020204020204" pitchFamily="34" charset="0"/>
              </a:rPr>
              <a:t>vor		</a:t>
            </a:r>
            <a:r>
              <a:rPr lang="de-DE" sz="1200" dirty="0" smtClean="0">
                <a:latin typeface="Corbel" panose="020B0503020204020204" pitchFamily="34" charset="0"/>
              </a:rPr>
              <a:t>Seite  5</a:t>
            </a:r>
            <a:endParaRPr lang="de-DE" sz="1200" dirty="0">
              <a:latin typeface="Corbel" panose="020B0503020204020204" pitchFamily="34" charset="0"/>
            </a:endParaRPr>
          </a:p>
          <a:p>
            <a:pPr>
              <a:spcAft>
                <a:spcPts val="644"/>
              </a:spcAft>
            </a:pPr>
            <a:r>
              <a:rPr lang="de-DE" sz="1200" dirty="0" smtClean="0">
                <a:latin typeface="Corbel" panose="020B0503020204020204" pitchFamily="34" charset="0"/>
              </a:rPr>
              <a:t>Räumlichkeiten</a:t>
            </a:r>
            <a:r>
              <a:rPr lang="de-DE" sz="1200" dirty="0">
                <a:latin typeface="Corbel" panose="020B0503020204020204" pitchFamily="34" charset="0"/>
              </a:rPr>
              <a:t>			</a:t>
            </a:r>
            <a:r>
              <a:rPr lang="de-DE" sz="1200" dirty="0" smtClean="0">
                <a:latin typeface="Corbel" panose="020B0503020204020204" pitchFamily="34" charset="0"/>
              </a:rPr>
              <a:t>	Seite  6</a:t>
            </a:r>
            <a:endParaRPr lang="de-DE" sz="1200" dirty="0">
              <a:latin typeface="Corbel" panose="020B0503020204020204" pitchFamily="34" charset="0"/>
            </a:endParaRPr>
          </a:p>
          <a:p>
            <a:pPr>
              <a:spcAft>
                <a:spcPts val="644"/>
              </a:spcAft>
            </a:pPr>
            <a:r>
              <a:rPr lang="de-DE" sz="1200" dirty="0" smtClean="0">
                <a:latin typeface="Corbel" panose="020B0503020204020204" pitchFamily="34" charset="0"/>
              </a:rPr>
              <a:t>Außenanlagen				Seite  7 </a:t>
            </a:r>
          </a:p>
          <a:p>
            <a:pPr>
              <a:spcAft>
                <a:spcPts val="644"/>
              </a:spcAft>
            </a:pPr>
            <a:r>
              <a:rPr lang="de-DE" sz="1200" dirty="0" smtClean="0">
                <a:latin typeface="Corbel" panose="020B0503020204020204" pitchFamily="34" charset="0"/>
              </a:rPr>
              <a:t>Umfeld</a:t>
            </a:r>
            <a:r>
              <a:rPr lang="de-DE" sz="1200" dirty="0">
                <a:latin typeface="Corbel" panose="020B0503020204020204" pitchFamily="34" charset="0"/>
              </a:rPr>
              <a:t>				</a:t>
            </a:r>
            <a:r>
              <a:rPr lang="de-DE" sz="1200" dirty="0" smtClean="0">
                <a:latin typeface="Corbel" panose="020B0503020204020204" pitchFamily="34" charset="0"/>
              </a:rPr>
              <a:t>Seite  8</a:t>
            </a:r>
            <a:endParaRPr lang="de-DE" sz="1200" dirty="0">
              <a:latin typeface="Corbel" panose="020B0503020204020204" pitchFamily="34" charset="0"/>
            </a:endParaRPr>
          </a:p>
          <a:p>
            <a:pPr>
              <a:spcAft>
                <a:spcPts val="644"/>
              </a:spcAft>
            </a:pPr>
            <a:r>
              <a:rPr lang="de-DE" sz="1200" dirty="0" smtClean="0">
                <a:latin typeface="Corbel" panose="020B0503020204020204" pitchFamily="34" charset="0"/>
              </a:rPr>
              <a:t>Rechtliches</a:t>
            </a:r>
            <a:r>
              <a:rPr lang="de-DE" sz="1200" dirty="0">
                <a:latin typeface="Corbel" panose="020B0503020204020204" pitchFamily="34" charset="0"/>
              </a:rPr>
              <a:t>	</a:t>
            </a:r>
            <a:r>
              <a:rPr lang="de-DE" sz="1200" dirty="0" smtClean="0">
                <a:latin typeface="Corbel" panose="020B0503020204020204" pitchFamily="34" charset="0"/>
              </a:rPr>
              <a:t>	</a:t>
            </a:r>
            <a:r>
              <a:rPr lang="de-DE" sz="1200" dirty="0">
                <a:latin typeface="Corbel" panose="020B0503020204020204" pitchFamily="34" charset="0"/>
              </a:rPr>
              <a:t>		</a:t>
            </a:r>
            <a:r>
              <a:rPr lang="de-DE" sz="1200" dirty="0" smtClean="0">
                <a:latin typeface="Corbel" panose="020B0503020204020204" pitchFamily="34" charset="0"/>
              </a:rPr>
              <a:t>Seite  9</a:t>
            </a:r>
            <a:endParaRPr lang="de-DE" sz="1200" dirty="0">
              <a:latin typeface="Corbel" panose="020B0503020204020204" pitchFamily="34" charset="0"/>
            </a:endParaRPr>
          </a:p>
          <a:p>
            <a:pPr>
              <a:spcAft>
                <a:spcPts val="644"/>
              </a:spcAft>
            </a:pPr>
            <a:endParaRPr lang="de-DE" sz="1200" dirty="0">
              <a:latin typeface="Corbel" panose="020B0503020204020204" pitchFamily="34" charset="0"/>
            </a:endParaRPr>
          </a:p>
          <a:p>
            <a:pPr>
              <a:spcAft>
                <a:spcPts val="644"/>
              </a:spcAft>
            </a:pPr>
            <a:r>
              <a:rPr lang="de-DE" sz="1200" b="1" dirty="0" smtClean="0">
                <a:latin typeface="Corbel" panose="020B0503020204020204" pitchFamily="34" charset="0"/>
              </a:rPr>
              <a:t>Unsere </a:t>
            </a:r>
            <a:r>
              <a:rPr lang="de-DE" sz="1200" b="1" dirty="0">
                <a:latin typeface="Corbel" panose="020B0503020204020204" pitchFamily="34" charset="0"/>
              </a:rPr>
              <a:t>pädagogische Arbeit</a:t>
            </a:r>
            <a:r>
              <a:rPr lang="de-DE" sz="1200" dirty="0">
                <a:latin typeface="Corbel" panose="020B0503020204020204" pitchFamily="34" charset="0"/>
              </a:rPr>
              <a:t>		</a:t>
            </a:r>
            <a:endParaRPr lang="de-DE" sz="1200" dirty="0" smtClean="0">
              <a:latin typeface="Corbel" panose="020B0503020204020204" pitchFamily="34" charset="0"/>
            </a:endParaRPr>
          </a:p>
          <a:p>
            <a:pPr>
              <a:spcAft>
                <a:spcPts val="644"/>
              </a:spcAft>
            </a:pPr>
            <a:r>
              <a:rPr lang="de-DE" sz="1200" dirty="0" smtClean="0">
                <a:latin typeface="Corbel" panose="020B0503020204020204" pitchFamily="34" charset="0"/>
              </a:rPr>
              <a:t>Unsere Grundsätze</a:t>
            </a:r>
            <a:r>
              <a:rPr lang="de-DE" sz="1200" dirty="0">
                <a:latin typeface="Corbel" panose="020B0503020204020204" pitchFamily="34" charset="0"/>
              </a:rPr>
              <a:t>			</a:t>
            </a:r>
            <a:r>
              <a:rPr lang="de-DE" sz="1200" dirty="0" smtClean="0">
                <a:latin typeface="Corbel" panose="020B0503020204020204" pitchFamily="34" charset="0"/>
              </a:rPr>
              <a:t>Seite 10</a:t>
            </a:r>
          </a:p>
          <a:p>
            <a:pPr>
              <a:spcAft>
                <a:spcPts val="644"/>
              </a:spcAft>
            </a:pPr>
            <a:r>
              <a:rPr lang="de-DE" sz="1200" dirty="0" smtClean="0">
                <a:latin typeface="Corbel" panose="020B0503020204020204" pitchFamily="34" charset="0"/>
              </a:rPr>
              <a:t>Persönlichkeitsbildung</a:t>
            </a:r>
            <a:r>
              <a:rPr lang="de-DE" sz="1200" dirty="0">
                <a:latin typeface="Corbel" panose="020B0503020204020204" pitchFamily="34" charset="0"/>
              </a:rPr>
              <a:t>			</a:t>
            </a:r>
            <a:r>
              <a:rPr lang="de-DE" sz="1200" dirty="0" smtClean="0">
                <a:latin typeface="Corbel" panose="020B0503020204020204" pitchFamily="34" charset="0"/>
              </a:rPr>
              <a:t>Seite 11</a:t>
            </a:r>
            <a:r>
              <a:rPr lang="de-DE" sz="1200" dirty="0">
                <a:latin typeface="Corbel" panose="020B0503020204020204" pitchFamily="34" charset="0"/>
              </a:rPr>
              <a:t>	</a:t>
            </a:r>
          </a:p>
          <a:p>
            <a:pPr>
              <a:spcAft>
                <a:spcPts val="644"/>
              </a:spcAft>
            </a:pPr>
            <a:r>
              <a:rPr lang="de-DE" sz="1200" dirty="0" smtClean="0">
                <a:latin typeface="Corbel" panose="020B0503020204020204" pitchFamily="34" charset="0"/>
              </a:rPr>
              <a:t>Soziale </a:t>
            </a:r>
            <a:r>
              <a:rPr lang="de-DE" sz="1200" dirty="0">
                <a:latin typeface="Corbel" panose="020B0503020204020204" pitchFamily="34" charset="0"/>
              </a:rPr>
              <a:t>Kompetenzen			</a:t>
            </a:r>
            <a:r>
              <a:rPr lang="de-DE" sz="1200" dirty="0" smtClean="0">
                <a:latin typeface="Corbel" panose="020B0503020204020204" pitchFamily="34" charset="0"/>
              </a:rPr>
              <a:t>Seite 12</a:t>
            </a:r>
          </a:p>
          <a:p>
            <a:pPr>
              <a:spcAft>
                <a:spcPts val="644"/>
              </a:spcAft>
            </a:pPr>
            <a:r>
              <a:rPr lang="de-DE" sz="1200" dirty="0" smtClean="0">
                <a:latin typeface="Corbel" panose="020B0503020204020204" pitchFamily="34" charset="0"/>
              </a:rPr>
              <a:t>Wissens- </a:t>
            </a:r>
            <a:r>
              <a:rPr lang="de-DE" sz="1200" dirty="0">
                <a:latin typeface="Corbel" panose="020B0503020204020204" pitchFamily="34" charset="0"/>
              </a:rPr>
              <a:t>und Erfahrungsbereiche		</a:t>
            </a:r>
            <a:r>
              <a:rPr lang="de-DE" sz="1200" dirty="0" smtClean="0">
                <a:latin typeface="Corbel" panose="020B0503020204020204" pitchFamily="34" charset="0"/>
              </a:rPr>
              <a:t>Seite 13</a:t>
            </a:r>
            <a:endParaRPr lang="de-DE" sz="1200" dirty="0">
              <a:latin typeface="Corbel" panose="020B0503020204020204" pitchFamily="34" charset="0"/>
            </a:endParaRPr>
          </a:p>
          <a:p>
            <a:pPr>
              <a:spcAft>
                <a:spcPts val="644"/>
              </a:spcAft>
            </a:pPr>
            <a:r>
              <a:rPr lang="de-DE" sz="1200" dirty="0" smtClean="0">
                <a:latin typeface="Corbel" panose="020B0503020204020204" pitchFamily="34" charset="0"/>
              </a:rPr>
              <a:t>Werteorientierung</a:t>
            </a:r>
            <a:r>
              <a:rPr lang="de-DE" sz="1200" dirty="0">
                <a:latin typeface="Corbel" panose="020B0503020204020204" pitchFamily="34" charset="0"/>
              </a:rPr>
              <a:t>			</a:t>
            </a:r>
            <a:r>
              <a:rPr lang="de-DE" sz="1200" dirty="0" smtClean="0">
                <a:latin typeface="Corbel" panose="020B0503020204020204" pitchFamily="34" charset="0"/>
              </a:rPr>
              <a:t>Seite 14</a:t>
            </a:r>
            <a:endParaRPr lang="de-DE" sz="1200" dirty="0">
              <a:latin typeface="Corbel" panose="020B0503020204020204" pitchFamily="34" charset="0"/>
            </a:endParaRPr>
          </a:p>
          <a:p>
            <a:pPr>
              <a:spcAft>
                <a:spcPts val="644"/>
              </a:spcAft>
            </a:pPr>
            <a:r>
              <a:rPr lang="de-DE" sz="1200" b="1" dirty="0" smtClean="0">
                <a:latin typeface="Corbel" panose="020B0503020204020204" pitchFamily="34" charset="0"/>
              </a:rPr>
              <a:t>Tagesablauf</a:t>
            </a:r>
            <a:r>
              <a:rPr lang="de-DE" sz="1200" dirty="0" smtClean="0">
                <a:latin typeface="Corbel" panose="020B0503020204020204" pitchFamily="34" charset="0"/>
              </a:rPr>
              <a:t>			</a:t>
            </a:r>
            <a:endParaRPr lang="de-DE" sz="1200" dirty="0">
              <a:latin typeface="Corbel" panose="020B0503020204020204" pitchFamily="34" charset="0"/>
            </a:endParaRPr>
          </a:p>
          <a:p>
            <a:pPr>
              <a:spcAft>
                <a:spcPts val="644"/>
              </a:spcAft>
            </a:pPr>
            <a:r>
              <a:rPr lang="de-DE" sz="1200" dirty="0" smtClean="0">
                <a:latin typeface="Corbel" panose="020B0503020204020204" pitchFamily="34" charset="0"/>
              </a:rPr>
              <a:t>Tagesablauf Kinderkrippe		</a:t>
            </a:r>
            <a:r>
              <a:rPr lang="de-DE" sz="1200" dirty="0">
                <a:latin typeface="Corbel" panose="020B0503020204020204" pitchFamily="34" charset="0"/>
              </a:rPr>
              <a:t>	</a:t>
            </a:r>
            <a:r>
              <a:rPr lang="de-DE" sz="1200" dirty="0" smtClean="0">
                <a:latin typeface="Corbel" panose="020B0503020204020204" pitchFamily="34" charset="0"/>
              </a:rPr>
              <a:t>Seite 15</a:t>
            </a:r>
            <a:endParaRPr lang="de-DE" sz="1200" dirty="0">
              <a:latin typeface="Corbel" panose="020B0503020204020204" pitchFamily="34" charset="0"/>
            </a:endParaRPr>
          </a:p>
          <a:p>
            <a:pPr>
              <a:spcAft>
                <a:spcPts val="644"/>
              </a:spcAft>
            </a:pPr>
            <a:r>
              <a:rPr lang="de-DE" sz="1200" dirty="0" smtClean="0">
                <a:latin typeface="Corbel" panose="020B0503020204020204" pitchFamily="34" charset="0"/>
              </a:rPr>
              <a:t>Tagesablauf Kindergarten	</a:t>
            </a:r>
            <a:r>
              <a:rPr lang="de-DE" sz="1200" dirty="0">
                <a:latin typeface="Corbel" panose="020B0503020204020204" pitchFamily="34" charset="0"/>
              </a:rPr>
              <a:t>		</a:t>
            </a:r>
            <a:r>
              <a:rPr lang="de-DE" sz="1200" dirty="0" smtClean="0">
                <a:latin typeface="Corbel" panose="020B0503020204020204" pitchFamily="34" charset="0"/>
              </a:rPr>
              <a:t>Seite 16</a:t>
            </a:r>
          </a:p>
          <a:p>
            <a:pPr>
              <a:spcAft>
                <a:spcPts val="644"/>
              </a:spcAft>
            </a:pPr>
            <a:r>
              <a:rPr lang="de-DE" sz="1200" dirty="0" smtClean="0">
                <a:latin typeface="Corbel" panose="020B0503020204020204" pitchFamily="34" charset="0"/>
              </a:rPr>
              <a:t>Feste und Feiern			Seite 17</a:t>
            </a:r>
          </a:p>
          <a:p>
            <a:pPr>
              <a:spcAft>
                <a:spcPts val="644"/>
              </a:spcAft>
            </a:pPr>
            <a:r>
              <a:rPr lang="de-DE" sz="1200" dirty="0" smtClean="0">
                <a:latin typeface="Corbel" panose="020B0503020204020204" pitchFamily="34" charset="0"/>
              </a:rPr>
              <a:t>Projektarbeit				Seite 18</a:t>
            </a:r>
            <a:endParaRPr lang="de-DE" sz="1200" dirty="0">
              <a:latin typeface="Corbel" panose="020B0503020204020204" pitchFamily="34" charset="0"/>
            </a:endParaRPr>
          </a:p>
          <a:p>
            <a:pPr>
              <a:spcAft>
                <a:spcPts val="644"/>
              </a:spcAft>
            </a:pPr>
            <a:r>
              <a:rPr lang="de-DE" sz="1200" dirty="0" smtClean="0">
                <a:latin typeface="Corbel" panose="020B0503020204020204" pitchFamily="34" charset="0"/>
              </a:rPr>
              <a:t>Partizipation</a:t>
            </a:r>
            <a:r>
              <a:rPr lang="de-DE" sz="1200" dirty="0">
                <a:latin typeface="Corbel" panose="020B0503020204020204" pitchFamily="34" charset="0"/>
              </a:rPr>
              <a:t>	</a:t>
            </a:r>
            <a:r>
              <a:rPr lang="de-DE" sz="1200" dirty="0" smtClean="0">
                <a:latin typeface="Corbel" panose="020B0503020204020204" pitchFamily="34" charset="0"/>
              </a:rPr>
              <a:t>	</a:t>
            </a:r>
            <a:r>
              <a:rPr lang="de-DE" sz="1200" dirty="0">
                <a:latin typeface="Corbel" panose="020B0503020204020204" pitchFamily="34" charset="0"/>
              </a:rPr>
              <a:t>		</a:t>
            </a:r>
            <a:r>
              <a:rPr lang="de-DE" sz="1200" dirty="0" smtClean="0">
                <a:latin typeface="Corbel" panose="020B0503020204020204" pitchFamily="34" charset="0"/>
              </a:rPr>
              <a:t>Seite 19</a:t>
            </a:r>
            <a:r>
              <a:rPr lang="de-DE" sz="1200" dirty="0">
                <a:latin typeface="Corbel" panose="020B0503020204020204" pitchFamily="34" charset="0"/>
              </a:rPr>
              <a:t>	</a:t>
            </a:r>
          </a:p>
          <a:p>
            <a:pPr>
              <a:spcAft>
                <a:spcPts val="644"/>
              </a:spcAft>
            </a:pPr>
            <a:r>
              <a:rPr lang="de-DE" sz="1200" dirty="0" smtClean="0">
                <a:latin typeface="Corbel" panose="020B0503020204020204" pitchFamily="34" charset="0"/>
              </a:rPr>
              <a:t>Übergänge		</a:t>
            </a:r>
            <a:r>
              <a:rPr lang="de-DE" sz="1200" dirty="0">
                <a:latin typeface="Corbel" panose="020B0503020204020204" pitchFamily="34" charset="0"/>
              </a:rPr>
              <a:t>		</a:t>
            </a:r>
            <a:r>
              <a:rPr lang="de-DE" sz="1200" dirty="0" smtClean="0">
                <a:latin typeface="Corbel" panose="020B0503020204020204" pitchFamily="34" charset="0"/>
              </a:rPr>
              <a:t>Seite 20</a:t>
            </a:r>
          </a:p>
          <a:p>
            <a:pPr>
              <a:spcAft>
                <a:spcPts val="644"/>
              </a:spcAft>
            </a:pPr>
            <a:r>
              <a:rPr lang="de-DE" sz="1200" dirty="0" smtClean="0">
                <a:latin typeface="Corbel" panose="020B0503020204020204" pitchFamily="34" charset="0"/>
              </a:rPr>
              <a:t>Vorschulförderung			Seite 21</a:t>
            </a:r>
          </a:p>
          <a:p>
            <a:pPr>
              <a:spcAft>
                <a:spcPts val="644"/>
              </a:spcAft>
            </a:pPr>
            <a:r>
              <a:rPr lang="de-DE" sz="1200" dirty="0" smtClean="0">
                <a:latin typeface="Corbel" panose="020B0503020204020204" pitchFamily="34" charset="0"/>
              </a:rPr>
              <a:t>Beobachtung und Dokumentation		Seite 22</a:t>
            </a:r>
          </a:p>
          <a:p>
            <a:pPr algn="ctr">
              <a:spcAft>
                <a:spcPts val="644"/>
              </a:spcAft>
            </a:pPr>
            <a:endParaRPr lang="de-DE" sz="1200" dirty="0" smtClean="0">
              <a:latin typeface="Corbel" panose="020B0503020204020204" pitchFamily="34" charset="0"/>
            </a:endParaRPr>
          </a:p>
          <a:p>
            <a:pPr algn="ctr">
              <a:spcAft>
                <a:spcPts val="644"/>
              </a:spcAft>
            </a:pPr>
            <a:endParaRPr lang="de-DE" sz="1200" dirty="0" smtClean="0">
              <a:latin typeface="Corbel" panose="020B0503020204020204" pitchFamily="34" charset="0"/>
            </a:endParaRPr>
          </a:p>
          <a:p>
            <a:pPr algn="ctr">
              <a:spcAft>
                <a:spcPts val="644"/>
              </a:spcAft>
            </a:pPr>
            <a:endParaRPr lang="de-DE" sz="1200" dirty="0">
              <a:latin typeface="Corbel" panose="020B0503020204020204" pitchFamily="34" charset="0"/>
            </a:endParaRPr>
          </a:p>
          <a:p>
            <a:pPr algn="ctr">
              <a:spcAft>
                <a:spcPts val="644"/>
              </a:spcAft>
            </a:pPr>
            <a:endParaRPr lang="de-DE" sz="1200" dirty="0" smtClean="0">
              <a:latin typeface="Corbel" panose="020B0503020204020204" pitchFamily="34" charset="0"/>
            </a:endParaRPr>
          </a:p>
          <a:p>
            <a:pPr algn="ctr">
              <a:spcAft>
                <a:spcPts val="644"/>
              </a:spcAft>
            </a:pPr>
            <a:r>
              <a:rPr lang="de-DE" sz="1200" dirty="0" smtClean="0">
                <a:latin typeface="Corbel" panose="020B0503020204020204" pitchFamily="34" charset="0"/>
              </a:rPr>
              <a:t>-1-</a:t>
            </a:r>
          </a:p>
          <a:p>
            <a:pPr>
              <a:spcAft>
                <a:spcPts val="644"/>
              </a:spcAft>
            </a:pPr>
            <a:endParaRPr lang="de-DE" sz="1300" dirty="0" smtClean="0">
              <a:latin typeface="Corbel" panose="020B0503020204020204" pitchFamily="34" charset="0"/>
            </a:endParaRPr>
          </a:p>
          <a:p>
            <a:pPr algn="r"/>
            <a:endParaRPr lang="de-DE" sz="1300" dirty="0">
              <a:latin typeface="Corbel" panose="020B0503020204020204" pitchFamily="34" charset="0"/>
            </a:endParaRPr>
          </a:p>
        </p:txBody>
      </p:sp>
      <p:sp>
        <p:nvSpPr>
          <p:cNvPr id="3" name="Textfeld 2"/>
          <p:cNvSpPr txBox="1"/>
          <p:nvPr/>
        </p:nvSpPr>
        <p:spPr>
          <a:xfrm>
            <a:off x="1801617" y="1576130"/>
            <a:ext cx="3839301" cy="369332"/>
          </a:xfrm>
          <a:prstGeom prst="rect">
            <a:avLst/>
          </a:prstGeom>
          <a:noFill/>
        </p:spPr>
        <p:txBody>
          <a:bodyPr wrap="square" rtlCol="0">
            <a:spAutoFit/>
          </a:bodyPr>
          <a:lstStyle/>
          <a:p>
            <a:r>
              <a:rPr lang="de-DE" sz="1800" dirty="0" smtClean="0">
                <a:latin typeface="Corbel" panose="020B0503020204020204" pitchFamily="34" charset="0"/>
              </a:rPr>
              <a:t>Inhalt</a:t>
            </a:r>
            <a:endParaRPr lang="de-DE" sz="1800" dirty="0">
              <a:latin typeface="Corbel" panose="020B0503020204020204" pitchFamily="34" charset="0"/>
            </a:endParaRPr>
          </a:p>
        </p:txBody>
      </p:sp>
    </p:spTree>
    <p:extLst>
      <p:ext uri="{BB962C8B-B14F-4D97-AF65-F5344CB8AC3E}">
        <p14:creationId xmlns:p14="http://schemas.microsoft.com/office/powerpoint/2010/main" val="13956555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2"/>
          <p:cNvSpPr txBox="1">
            <a:spLocks/>
          </p:cNvSpPr>
          <p:nvPr/>
        </p:nvSpPr>
        <p:spPr>
          <a:xfrm>
            <a:off x="1710241" y="122754"/>
            <a:ext cx="5376672" cy="1973319"/>
          </a:xfrm>
          <a:prstGeom prst="rect">
            <a:avLst/>
          </a:prstGeom>
          <a:solidFill>
            <a:srgbClr val="FF33CC"/>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lvl="0"/>
            <a:endParaRPr lang="de-DE" sz="1800" dirty="0" smtClean="0">
              <a:solidFill>
                <a:prstClr val="black"/>
              </a:solidFill>
              <a:latin typeface="Corbel" panose="020B0503020204020204" pitchFamily="34" charset="0"/>
            </a:endParaRPr>
          </a:p>
          <a:p>
            <a:pPr lvl="0"/>
            <a:endParaRPr lang="de-DE" sz="1800" dirty="0">
              <a:solidFill>
                <a:prstClr val="black"/>
              </a:solidFill>
              <a:latin typeface="Corbel" panose="020B0503020204020204" pitchFamily="34" charset="0"/>
            </a:endParaRPr>
          </a:p>
          <a:p>
            <a:pPr lvl="0"/>
            <a:endParaRPr lang="de-DE" sz="1800" dirty="0" smtClean="0">
              <a:solidFill>
                <a:prstClr val="black"/>
              </a:solidFill>
              <a:latin typeface="Corbel" panose="020B0503020204020204" pitchFamily="34" charset="0"/>
            </a:endParaRPr>
          </a:p>
          <a:p>
            <a:pPr lvl="0"/>
            <a:endParaRPr lang="de-DE" sz="1800" dirty="0">
              <a:solidFill>
                <a:prstClr val="black"/>
              </a:solidFill>
              <a:latin typeface="Corbel" panose="020B0503020204020204" pitchFamily="34" charset="0"/>
            </a:endParaRPr>
          </a:p>
          <a:p>
            <a:pPr lvl="0"/>
            <a:endParaRPr lang="de-DE" sz="1800" dirty="0" smtClean="0">
              <a:solidFill>
                <a:prstClr val="black"/>
              </a:solidFill>
              <a:latin typeface="Corbel" panose="020B0503020204020204" pitchFamily="34" charset="0"/>
            </a:endParaRPr>
          </a:p>
          <a:p>
            <a:pPr lvl="0"/>
            <a:r>
              <a:rPr lang="de-DE" sz="1800" dirty="0" smtClean="0">
                <a:solidFill>
                  <a:prstClr val="black"/>
                </a:solidFill>
                <a:latin typeface="Corbel" panose="020B0503020204020204" pitchFamily="34" charset="0"/>
              </a:rPr>
              <a:t>Unsere </a:t>
            </a:r>
            <a:r>
              <a:rPr lang="de-DE" sz="1800" dirty="0">
                <a:solidFill>
                  <a:prstClr val="black"/>
                </a:solidFill>
                <a:latin typeface="Corbel" panose="020B0503020204020204" pitchFamily="34" charset="0"/>
              </a:rPr>
              <a:t>pädagogische Arbeit</a:t>
            </a:r>
          </a:p>
        </p:txBody>
      </p:sp>
      <p:sp>
        <p:nvSpPr>
          <p:cNvPr id="5" name="Textfeld 1"/>
          <p:cNvSpPr txBox="1">
            <a:spLocks/>
          </p:cNvSpPr>
          <p:nvPr/>
        </p:nvSpPr>
        <p:spPr>
          <a:xfrm>
            <a:off x="1710241" y="2096072"/>
            <a:ext cx="5376672" cy="8139942"/>
          </a:xfrm>
          <a:prstGeom prst="rect">
            <a:avLst/>
          </a:prstGeom>
          <a:solidFill>
            <a:schemeClr val="bg1"/>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p:txBody>
      </p:sp>
      <p:graphicFrame>
        <p:nvGraphicFramePr>
          <p:cNvPr id="6" name="Tabelle 5"/>
          <p:cNvGraphicFramePr>
            <a:graphicFrameLocks noGrp="1"/>
          </p:cNvGraphicFramePr>
          <p:nvPr>
            <p:extLst>
              <p:ext uri="{D42A27DB-BD31-4B8C-83A1-F6EECF244321}">
                <p14:modId xmlns:p14="http://schemas.microsoft.com/office/powerpoint/2010/main" val="2851298076"/>
              </p:ext>
            </p:extLst>
          </p:nvPr>
        </p:nvGraphicFramePr>
        <p:xfrm>
          <a:off x="198074" y="122758"/>
          <a:ext cx="1512168" cy="10113255"/>
        </p:xfrm>
        <a:graphic>
          <a:graphicData uri="http://schemas.openxmlformats.org/drawingml/2006/table">
            <a:tbl>
              <a:tblPr firstRow="1" firstCol="1" bandRow="1"/>
              <a:tblGrid>
                <a:gridCol w="1512168">
                  <a:extLst>
                    <a:ext uri="{9D8B030D-6E8A-4147-A177-3AD203B41FA5}">
                      <a16:colId xmlns:a16="http://schemas.microsoft.com/office/drawing/2014/main" val="20000"/>
                    </a:ext>
                  </a:extLst>
                </a:gridCol>
              </a:tblGrid>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CC00"/>
                    </a:solidFill>
                  </a:tcPr>
                </a:tc>
                <a:extLst>
                  <a:ext uri="{0D108BD9-81ED-4DB2-BD59-A6C34878D82A}">
                    <a16:rowId xmlns:a16="http://schemas.microsoft.com/office/drawing/2014/main" val="10002"/>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10003"/>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7030A0"/>
                    </a:solidFill>
                  </a:tcPr>
                </a:tc>
                <a:extLst>
                  <a:ext uri="{0D108BD9-81ED-4DB2-BD59-A6C34878D82A}">
                    <a16:rowId xmlns:a16="http://schemas.microsoft.com/office/drawing/2014/main" val="10004"/>
                  </a:ext>
                </a:extLst>
              </a:tr>
            </a:tbl>
          </a:graphicData>
        </a:graphic>
      </p:graphicFrame>
      <p:sp>
        <p:nvSpPr>
          <p:cNvPr id="2" name="Textfeld 1"/>
          <p:cNvSpPr txBox="1"/>
          <p:nvPr/>
        </p:nvSpPr>
        <p:spPr>
          <a:xfrm>
            <a:off x="1872258" y="2484190"/>
            <a:ext cx="4896544" cy="7879080"/>
          </a:xfrm>
          <a:prstGeom prst="rect">
            <a:avLst/>
          </a:prstGeom>
          <a:noFill/>
        </p:spPr>
        <p:txBody>
          <a:bodyPr wrap="square" rtlCol="0">
            <a:spAutoFit/>
          </a:bodyPr>
          <a:lstStyle/>
          <a:p>
            <a:r>
              <a:rPr lang="de-DE" sz="1200" b="1" dirty="0" smtClean="0">
                <a:latin typeface="Corbel" panose="020B0503020204020204" pitchFamily="34" charset="0"/>
              </a:rPr>
              <a:t>Partizipation</a:t>
            </a:r>
          </a:p>
          <a:p>
            <a:endParaRPr lang="de-DE" sz="1200" dirty="0" smtClean="0"/>
          </a:p>
          <a:p>
            <a:r>
              <a:rPr lang="de-DE" sz="1200" dirty="0" smtClean="0">
                <a:latin typeface="Corbel" panose="020B0503020204020204" pitchFamily="34" charset="0"/>
              </a:rPr>
              <a:t>Kinder haben ein Recht an allen sie betreffenden Entscheidungen, entsprechend ihrem Entwicklungsstand beteiligt zu werden.</a:t>
            </a:r>
          </a:p>
          <a:p>
            <a:endParaRPr lang="de-DE" sz="1200" dirty="0">
              <a:latin typeface="Corbel" panose="020B0503020204020204" pitchFamily="34" charset="0"/>
            </a:endParaRPr>
          </a:p>
          <a:p>
            <a:r>
              <a:rPr lang="de-DE" sz="1200" dirty="0" smtClean="0">
                <a:latin typeface="Corbel" panose="020B0503020204020204" pitchFamily="34" charset="0"/>
              </a:rPr>
              <a:t>In unserem Kinderhaus können die Kinder im Rahmen ihrer und unserer Möglichkeiten Entscheidungen mitbestimmen.</a:t>
            </a:r>
          </a:p>
          <a:p>
            <a:r>
              <a:rPr lang="de-DE" sz="1200" dirty="0" smtClean="0">
                <a:latin typeface="Corbel" panose="020B0503020204020204" pitchFamily="34" charset="0"/>
              </a:rPr>
              <a:t>Die Kinder haben die Möglichkeit Probleme und Beschwerden zu äußern, gemeinsam mit den pädagogischen Fachkräften den Tagesablauf zu gestalten und Entscheidungen, die die ganze Gruppe betreffen demokratisch abzustimmen.</a:t>
            </a:r>
          </a:p>
          <a:p>
            <a:endParaRPr lang="de-DE" sz="1200" dirty="0">
              <a:latin typeface="Corbel" panose="020B0503020204020204" pitchFamily="34" charset="0"/>
            </a:endParaRPr>
          </a:p>
          <a:p>
            <a:r>
              <a:rPr lang="de-DE" sz="1200" dirty="0" smtClean="0">
                <a:latin typeface="Corbel" panose="020B0503020204020204" pitchFamily="34" charset="0"/>
              </a:rPr>
              <a:t>Die Kinderkonferenz, der tägliche </a:t>
            </a:r>
            <a:r>
              <a:rPr lang="de-DE" sz="1200" dirty="0" smtClean="0">
                <a:latin typeface="Corbel" panose="020B0503020204020204" pitchFamily="34" charset="0"/>
              </a:rPr>
              <a:t>Morgen-/ </a:t>
            </a:r>
            <a:r>
              <a:rPr lang="de-DE" sz="1200" dirty="0" smtClean="0">
                <a:latin typeface="Corbel" panose="020B0503020204020204" pitchFamily="34" charset="0"/>
              </a:rPr>
              <a:t>bzw. Stuhlkreis, oder die Kinderbefragung bieten den Kindern Möglichkeiten der Mitbestimmung und Teilhabe. </a:t>
            </a: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pPr algn="ctr"/>
            <a:endParaRPr lang="de-DE" sz="1200" dirty="0" smtClean="0">
              <a:latin typeface="Corbel" panose="020B0503020204020204" pitchFamily="34" charset="0"/>
            </a:endParaRPr>
          </a:p>
          <a:p>
            <a:pPr algn="ctr"/>
            <a:r>
              <a:rPr lang="de-DE" sz="1200" dirty="0" smtClean="0">
                <a:latin typeface="Corbel" panose="020B0503020204020204" pitchFamily="34" charset="0"/>
              </a:rPr>
              <a:t>-19-</a:t>
            </a:r>
            <a:endParaRPr lang="de-DE" sz="1200" dirty="0">
              <a:latin typeface="Corbel" panose="020B0503020204020204" pitchFamily="34" charset="0"/>
            </a:endParaRPr>
          </a:p>
        </p:txBody>
      </p:sp>
    </p:spTree>
    <p:extLst>
      <p:ext uri="{BB962C8B-B14F-4D97-AF65-F5344CB8AC3E}">
        <p14:creationId xmlns:p14="http://schemas.microsoft.com/office/powerpoint/2010/main" val="12941457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2"/>
          <p:cNvSpPr txBox="1">
            <a:spLocks/>
          </p:cNvSpPr>
          <p:nvPr/>
        </p:nvSpPr>
        <p:spPr>
          <a:xfrm>
            <a:off x="1710241" y="122754"/>
            <a:ext cx="5376672" cy="1973319"/>
          </a:xfrm>
          <a:prstGeom prst="rect">
            <a:avLst/>
          </a:prstGeom>
          <a:solidFill>
            <a:srgbClr val="FF33CC"/>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lvl="0"/>
            <a:endParaRPr lang="de-DE" sz="1800" dirty="0" smtClean="0">
              <a:solidFill>
                <a:prstClr val="black"/>
              </a:solidFill>
              <a:latin typeface="Corbel" panose="020B0503020204020204" pitchFamily="34" charset="0"/>
            </a:endParaRPr>
          </a:p>
          <a:p>
            <a:pPr lvl="0"/>
            <a:endParaRPr lang="de-DE" sz="1800" dirty="0">
              <a:solidFill>
                <a:prstClr val="black"/>
              </a:solidFill>
              <a:latin typeface="Corbel" panose="020B0503020204020204" pitchFamily="34" charset="0"/>
            </a:endParaRPr>
          </a:p>
          <a:p>
            <a:pPr lvl="0"/>
            <a:endParaRPr lang="de-DE" sz="1800" dirty="0" smtClean="0">
              <a:solidFill>
                <a:prstClr val="black"/>
              </a:solidFill>
              <a:latin typeface="Corbel" panose="020B0503020204020204" pitchFamily="34" charset="0"/>
            </a:endParaRPr>
          </a:p>
          <a:p>
            <a:pPr lvl="0"/>
            <a:endParaRPr lang="de-DE" sz="1800" dirty="0">
              <a:solidFill>
                <a:prstClr val="black"/>
              </a:solidFill>
              <a:latin typeface="Corbel" panose="020B0503020204020204" pitchFamily="34" charset="0"/>
            </a:endParaRPr>
          </a:p>
          <a:p>
            <a:pPr lvl="0"/>
            <a:endParaRPr lang="de-DE" sz="1800" dirty="0" smtClean="0">
              <a:solidFill>
                <a:prstClr val="black"/>
              </a:solidFill>
              <a:latin typeface="Corbel" panose="020B0503020204020204" pitchFamily="34" charset="0"/>
            </a:endParaRPr>
          </a:p>
          <a:p>
            <a:pPr lvl="0"/>
            <a:r>
              <a:rPr lang="de-DE" sz="1800" dirty="0" smtClean="0">
                <a:solidFill>
                  <a:prstClr val="black"/>
                </a:solidFill>
                <a:latin typeface="Corbel" panose="020B0503020204020204" pitchFamily="34" charset="0"/>
              </a:rPr>
              <a:t>Unsere </a:t>
            </a:r>
            <a:r>
              <a:rPr lang="de-DE" sz="1800" dirty="0">
                <a:solidFill>
                  <a:prstClr val="black"/>
                </a:solidFill>
                <a:latin typeface="Corbel" panose="020B0503020204020204" pitchFamily="34" charset="0"/>
              </a:rPr>
              <a:t>pädagogische Arbeit</a:t>
            </a:r>
          </a:p>
        </p:txBody>
      </p:sp>
      <p:sp>
        <p:nvSpPr>
          <p:cNvPr id="5" name="Textfeld 1"/>
          <p:cNvSpPr txBox="1">
            <a:spLocks/>
          </p:cNvSpPr>
          <p:nvPr/>
        </p:nvSpPr>
        <p:spPr>
          <a:xfrm>
            <a:off x="1710241" y="2096072"/>
            <a:ext cx="5376672" cy="8139942"/>
          </a:xfrm>
          <a:prstGeom prst="rect">
            <a:avLst/>
          </a:prstGeom>
          <a:solidFill>
            <a:schemeClr val="bg1"/>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p:txBody>
      </p:sp>
      <p:graphicFrame>
        <p:nvGraphicFramePr>
          <p:cNvPr id="6" name="Tabelle 5"/>
          <p:cNvGraphicFramePr>
            <a:graphicFrameLocks noGrp="1"/>
          </p:cNvGraphicFramePr>
          <p:nvPr>
            <p:extLst>
              <p:ext uri="{D42A27DB-BD31-4B8C-83A1-F6EECF244321}">
                <p14:modId xmlns:p14="http://schemas.microsoft.com/office/powerpoint/2010/main" val="2703155095"/>
              </p:ext>
            </p:extLst>
          </p:nvPr>
        </p:nvGraphicFramePr>
        <p:xfrm>
          <a:off x="198074" y="122758"/>
          <a:ext cx="1512168" cy="10113255"/>
        </p:xfrm>
        <a:graphic>
          <a:graphicData uri="http://schemas.openxmlformats.org/drawingml/2006/table">
            <a:tbl>
              <a:tblPr firstRow="1" firstCol="1" bandRow="1"/>
              <a:tblGrid>
                <a:gridCol w="1512168">
                  <a:extLst>
                    <a:ext uri="{9D8B030D-6E8A-4147-A177-3AD203B41FA5}">
                      <a16:colId xmlns:a16="http://schemas.microsoft.com/office/drawing/2014/main" val="20000"/>
                    </a:ext>
                  </a:extLst>
                </a:gridCol>
              </a:tblGrid>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CC00"/>
                    </a:solidFill>
                  </a:tcPr>
                </a:tc>
                <a:extLst>
                  <a:ext uri="{0D108BD9-81ED-4DB2-BD59-A6C34878D82A}">
                    <a16:rowId xmlns:a16="http://schemas.microsoft.com/office/drawing/2014/main" val="10002"/>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10003"/>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7030A0"/>
                    </a:solidFill>
                  </a:tcPr>
                </a:tc>
                <a:extLst>
                  <a:ext uri="{0D108BD9-81ED-4DB2-BD59-A6C34878D82A}">
                    <a16:rowId xmlns:a16="http://schemas.microsoft.com/office/drawing/2014/main" val="10004"/>
                  </a:ext>
                </a:extLst>
              </a:tr>
            </a:tbl>
          </a:graphicData>
        </a:graphic>
      </p:graphicFrame>
      <p:sp>
        <p:nvSpPr>
          <p:cNvPr id="3" name="Textfeld 2"/>
          <p:cNvSpPr txBox="1"/>
          <p:nvPr/>
        </p:nvSpPr>
        <p:spPr>
          <a:xfrm>
            <a:off x="1944266" y="2412182"/>
            <a:ext cx="4824536" cy="7663636"/>
          </a:xfrm>
          <a:prstGeom prst="rect">
            <a:avLst/>
          </a:prstGeom>
          <a:noFill/>
        </p:spPr>
        <p:txBody>
          <a:bodyPr wrap="square" rtlCol="0">
            <a:spAutoFit/>
          </a:bodyPr>
          <a:lstStyle/>
          <a:p>
            <a:r>
              <a:rPr lang="de-DE" sz="1200" b="1" dirty="0" smtClean="0">
                <a:latin typeface="Corbel" panose="020B0503020204020204" pitchFamily="34" charset="0"/>
              </a:rPr>
              <a:t> Übergänge</a:t>
            </a:r>
          </a:p>
          <a:p>
            <a:endParaRPr lang="de-DE" sz="1200" dirty="0" smtClean="0">
              <a:latin typeface="Corbel" panose="020B0503020204020204" pitchFamily="34" charset="0"/>
            </a:endParaRPr>
          </a:p>
          <a:p>
            <a:r>
              <a:rPr lang="de-DE" sz="1200" dirty="0" smtClean="0">
                <a:latin typeface="Corbel" panose="020B0503020204020204" pitchFamily="34" charset="0"/>
              </a:rPr>
              <a:t>Übergänge sind zeitlich begrenzte Lebensabschnitte, in denen markante Veränderungen geschehen.</a:t>
            </a:r>
          </a:p>
          <a:p>
            <a:r>
              <a:rPr lang="de-DE" sz="1200" dirty="0" smtClean="0">
                <a:latin typeface="Corbel" panose="020B0503020204020204" pitchFamily="34" charset="0"/>
              </a:rPr>
              <a:t>Übergänge können die Freude und Neugier auf das Neue ebenso hervorbringen wie Verunsicherung und Angst.</a:t>
            </a:r>
          </a:p>
          <a:p>
            <a:endParaRPr lang="de-DE" sz="1200" dirty="0">
              <a:latin typeface="Corbel" panose="020B0503020204020204" pitchFamily="34" charset="0"/>
            </a:endParaRPr>
          </a:p>
          <a:p>
            <a:r>
              <a:rPr lang="de-DE" sz="1200" dirty="0" smtClean="0">
                <a:latin typeface="Corbel" panose="020B0503020204020204" pitchFamily="34" charset="0"/>
              </a:rPr>
              <a:t>Einen Übergang zu bewältigen bedeutet für Kinder viele unterschiedliche Herausforderungen zu meistern.</a:t>
            </a:r>
          </a:p>
          <a:p>
            <a:r>
              <a:rPr lang="de-DE" sz="1200" dirty="0" smtClean="0">
                <a:latin typeface="Corbel" panose="020B0503020204020204" pitchFamily="34" charset="0"/>
              </a:rPr>
              <a:t>Deshalb ist die Eingewöhnungsphase, gerade in der Kinderkrippe, eine besonders wichtige </a:t>
            </a:r>
            <a:r>
              <a:rPr lang="de-DE" sz="1200" dirty="0" smtClean="0">
                <a:latin typeface="Corbel" panose="020B0503020204020204" pitchFamily="34" charset="0"/>
              </a:rPr>
              <a:t>Phase. Diese besprechen und planen </a:t>
            </a:r>
            <a:r>
              <a:rPr lang="de-DE" sz="1200" dirty="0" smtClean="0">
                <a:latin typeface="Corbel" panose="020B0503020204020204" pitchFamily="34" charset="0"/>
              </a:rPr>
              <a:t>wir gemeinsam mit Ihnen beim ersten </a:t>
            </a:r>
            <a:r>
              <a:rPr lang="de-DE" sz="1200" dirty="0" smtClean="0">
                <a:latin typeface="Corbel" panose="020B0503020204020204" pitchFamily="34" charset="0"/>
              </a:rPr>
              <a:t>Anmeldegespräch.</a:t>
            </a:r>
          </a:p>
          <a:p>
            <a:endParaRPr lang="de-DE" sz="1200" dirty="0">
              <a:latin typeface="Corbel" panose="020B0503020204020204" pitchFamily="34" charset="0"/>
            </a:endParaRPr>
          </a:p>
          <a:p>
            <a:r>
              <a:rPr lang="de-DE" sz="1200" dirty="0" smtClean="0">
                <a:latin typeface="Corbel" panose="020B0503020204020204" pitchFamily="34" charset="0"/>
              </a:rPr>
              <a:t>Ein Schwerpunkt unserer Arbeit liegt auf dem Übergang von der Kinderkrippe in den Kindergarten. In unserem Kinderhaus ist es uns möglich, die Krippenkinder gezielt  durch gemeinsame Angebote, Projekte und Besuche auf den Übergang in den Kindergarten vorzubereiten.</a:t>
            </a:r>
          </a:p>
          <a:p>
            <a:endParaRPr lang="de-DE" sz="1200" dirty="0">
              <a:latin typeface="Corbel" panose="020B0503020204020204" pitchFamily="34" charset="0"/>
            </a:endParaRPr>
          </a:p>
          <a:p>
            <a:r>
              <a:rPr lang="de-DE" sz="1200" dirty="0" smtClean="0">
                <a:latin typeface="Corbel" panose="020B0503020204020204" pitchFamily="34" charset="0"/>
              </a:rPr>
              <a:t>Durch die Zusammenarbeit mit der Grundschule Türkenfeld ist es ebenfalls ein Ziel unserer pädagogischen Arbeit die Vorschulkinder gezielt auf den Übergang in die Schule vorzubereiten.</a:t>
            </a: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pPr algn="ctr"/>
            <a:r>
              <a:rPr lang="de-DE" sz="1200" dirty="0" smtClean="0">
                <a:latin typeface="Corbel" panose="020B0503020204020204" pitchFamily="34" charset="0"/>
              </a:rPr>
              <a:t>-20-</a:t>
            </a:r>
            <a:endParaRPr lang="de-DE" sz="1200" dirty="0">
              <a:latin typeface="Corbel" panose="020B0503020204020204" pitchFamily="34" charset="0"/>
            </a:endParaRPr>
          </a:p>
        </p:txBody>
      </p:sp>
    </p:spTree>
    <p:extLst>
      <p:ext uri="{BB962C8B-B14F-4D97-AF65-F5344CB8AC3E}">
        <p14:creationId xmlns:p14="http://schemas.microsoft.com/office/powerpoint/2010/main" val="21063109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2"/>
          <p:cNvSpPr txBox="1">
            <a:spLocks/>
          </p:cNvSpPr>
          <p:nvPr/>
        </p:nvSpPr>
        <p:spPr>
          <a:xfrm>
            <a:off x="1710241" y="122754"/>
            <a:ext cx="5376672" cy="1973319"/>
          </a:xfrm>
          <a:prstGeom prst="rect">
            <a:avLst/>
          </a:prstGeom>
          <a:solidFill>
            <a:srgbClr val="FF33CC"/>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lvl="0"/>
            <a:endParaRPr lang="de-DE" sz="1800" dirty="0" smtClean="0">
              <a:solidFill>
                <a:prstClr val="black"/>
              </a:solidFill>
              <a:latin typeface="Corbel" panose="020B0503020204020204" pitchFamily="34" charset="0"/>
            </a:endParaRPr>
          </a:p>
          <a:p>
            <a:pPr lvl="0"/>
            <a:endParaRPr lang="de-DE" sz="1800" dirty="0">
              <a:solidFill>
                <a:prstClr val="black"/>
              </a:solidFill>
              <a:latin typeface="Corbel" panose="020B0503020204020204" pitchFamily="34" charset="0"/>
            </a:endParaRPr>
          </a:p>
          <a:p>
            <a:pPr lvl="0"/>
            <a:endParaRPr lang="de-DE" sz="1800" dirty="0" smtClean="0">
              <a:solidFill>
                <a:prstClr val="black"/>
              </a:solidFill>
              <a:latin typeface="Corbel" panose="020B0503020204020204" pitchFamily="34" charset="0"/>
            </a:endParaRPr>
          </a:p>
          <a:p>
            <a:pPr lvl="0"/>
            <a:endParaRPr lang="de-DE" sz="1800" dirty="0">
              <a:solidFill>
                <a:prstClr val="black"/>
              </a:solidFill>
              <a:latin typeface="Corbel" panose="020B0503020204020204" pitchFamily="34" charset="0"/>
            </a:endParaRPr>
          </a:p>
          <a:p>
            <a:pPr lvl="0"/>
            <a:endParaRPr lang="de-DE" sz="1800" dirty="0" smtClean="0">
              <a:solidFill>
                <a:prstClr val="black"/>
              </a:solidFill>
              <a:latin typeface="Corbel" panose="020B0503020204020204" pitchFamily="34" charset="0"/>
            </a:endParaRPr>
          </a:p>
          <a:p>
            <a:pPr lvl="0"/>
            <a:r>
              <a:rPr lang="de-DE" sz="1800" dirty="0" smtClean="0">
                <a:solidFill>
                  <a:prstClr val="black"/>
                </a:solidFill>
                <a:latin typeface="Corbel" panose="020B0503020204020204" pitchFamily="34" charset="0"/>
              </a:rPr>
              <a:t>Unsere </a:t>
            </a:r>
            <a:r>
              <a:rPr lang="de-DE" sz="1800" dirty="0">
                <a:solidFill>
                  <a:prstClr val="black"/>
                </a:solidFill>
                <a:latin typeface="Corbel" panose="020B0503020204020204" pitchFamily="34" charset="0"/>
              </a:rPr>
              <a:t>pädagogische Arbeit</a:t>
            </a:r>
          </a:p>
        </p:txBody>
      </p:sp>
      <p:sp>
        <p:nvSpPr>
          <p:cNvPr id="5" name="Textfeld 1"/>
          <p:cNvSpPr txBox="1">
            <a:spLocks/>
          </p:cNvSpPr>
          <p:nvPr/>
        </p:nvSpPr>
        <p:spPr>
          <a:xfrm>
            <a:off x="1710241" y="2096072"/>
            <a:ext cx="5376672" cy="8139942"/>
          </a:xfrm>
          <a:prstGeom prst="rect">
            <a:avLst/>
          </a:prstGeom>
          <a:solidFill>
            <a:schemeClr val="bg1"/>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p:txBody>
      </p:sp>
      <p:graphicFrame>
        <p:nvGraphicFramePr>
          <p:cNvPr id="6" name="Tabelle 5"/>
          <p:cNvGraphicFramePr>
            <a:graphicFrameLocks noGrp="1"/>
          </p:cNvGraphicFramePr>
          <p:nvPr>
            <p:extLst>
              <p:ext uri="{D42A27DB-BD31-4B8C-83A1-F6EECF244321}">
                <p14:modId xmlns:p14="http://schemas.microsoft.com/office/powerpoint/2010/main" val="3384815211"/>
              </p:ext>
            </p:extLst>
          </p:nvPr>
        </p:nvGraphicFramePr>
        <p:xfrm>
          <a:off x="198074" y="122758"/>
          <a:ext cx="1512168" cy="10113255"/>
        </p:xfrm>
        <a:graphic>
          <a:graphicData uri="http://schemas.openxmlformats.org/drawingml/2006/table">
            <a:tbl>
              <a:tblPr firstRow="1" firstCol="1" bandRow="1"/>
              <a:tblGrid>
                <a:gridCol w="1512168">
                  <a:extLst>
                    <a:ext uri="{9D8B030D-6E8A-4147-A177-3AD203B41FA5}">
                      <a16:colId xmlns:a16="http://schemas.microsoft.com/office/drawing/2014/main" val="20000"/>
                    </a:ext>
                  </a:extLst>
                </a:gridCol>
              </a:tblGrid>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CC00"/>
                    </a:solidFill>
                  </a:tcPr>
                </a:tc>
                <a:extLst>
                  <a:ext uri="{0D108BD9-81ED-4DB2-BD59-A6C34878D82A}">
                    <a16:rowId xmlns:a16="http://schemas.microsoft.com/office/drawing/2014/main" val="10002"/>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10003"/>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7030A0"/>
                    </a:solidFill>
                  </a:tcPr>
                </a:tc>
                <a:extLst>
                  <a:ext uri="{0D108BD9-81ED-4DB2-BD59-A6C34878D82A}">
                    <a16:rowId xmlns:a16="http://schemas.microsoft.com/office/drawing/2014/main" val="10004"/>
                  </a:ext>
                </a:extLst>
              </a:tr>
            </a:tbl>
          </a:graphicData>
        </a:graphic>
      </p:graphicFrame>
      <p:sp>
        <p:nvSpPr>
          <p:cNvPr id="2" name="Textfeld 1"/>
          <p:cNvSpPr txBox="1"/>
          <p:nvPr/>
        </p:nvSpPr>
        <p:spPr>
          <a:xfrm>
            <a:off x="1872258" y="2340174"/>
            <a:ext cx="4896544" cy="8109912"/>
          </a:xfrm>
          <a:prstGeom prst="rect">
            <a:avLst/>
          </a:prstGeom>
          <a:noFill/>
        </p:spPr>
        <p:txBody>
          <a:bodyPr wrap="square" rtlCol="0">
            <a:spAutoFit/>
          </a:bodyPr>
          <a:lstStyle/>
          <a:p>
            <a:r>
              <a:rPr lang="de-DE" sz="1200" b="1" dirty="0" smtClean="0">
                <a:latin typeface="Corbel" panose="020B0503020204020204" pitchFamily="34" charset="0"/>
              </a:rPr>
              <a:t> Vorschule</a:t>
            </a:r>
          </a:p>
          <a:p>
            <a:endParaRPr lang="de-DE" sz="1200" dirty="0" smtClean="0">
              <a:latin typeface="Corbel" panose="020B0503020204020204" pitchFamily="34" charset="0"/>
            </a:endParaRPr>
          </a:p>
          <a:p>
            <a:r>
              <a:rPr lang="de-DE" sz="1200" dirty="0" smtClean="0">
                <a:latin typeface="Corbel" panose="020B0503020204020204" pitchFamily="34" charset="0"/>
              </a:rPr>
              <a:t>Bereits mit dem Eintritt in den Kindergarten beginnt die Vorbereitung auf die Schule.</a:t>
            </a:r>
          </a:p>
          <a:p>
            <a:r>
              <a:rPr lang="de-DE" sz="1200" dirty="0" smtClean="0">
                <a:latin typeface="Corbel" panose="020B0503020204020204" pitchFamily="34" charset="0"/>
              </a:rPr>
              <a:t>Der Schwerpunkt unserer Vorschularbeit liegt jedoch auf dem letzten Kindergartenjahr vor der Einschulung.</a:t>
            </a:r>
          </a:p>
          <a:p>
            <a:r>
              <a:rPr lang="de-DE" sz="1200" dirty="0" smtClean="0">
                <a:latin typeface="Corbel" panose="020B0503020204020204" pitchFamily="34" charset="0"/>
              </a:rPr>
              <a:t>Die Kinder festigen durch gezielte und strukturierte Angebote in einer </a:t>
            </a:r>
            <a:r>
              <a:rPr lang="de-DE" sz="1200" dirty="0" smtClean="0">
                <a:latin typeface="Corbel" panose="020B0503020204020204" pitchFamily="34" charset="0"/>
              </a:rPr>
              <a:t>altershomogenen </a:t>
            </a:r>
            <a:r>
              <a:rPr lang="de-DE" sz="1200" dirty="0" smtClean="0">
                <a:latin typeface="Corbel" panose="020B0503020204020204" pitchFamily="34" charset="0"/>
              </a:rPr>
              <a:t>Gruppe wichtige personale, soziale, kognitive und lernmethodische Kompetenzen.</a:t>
            </a:r>
          </a:p>
          <a:p>
            <a:r>
              <a:rPr lang="de-DE" sz="1200" dirty="0" smtClean="0">
                <a:latin typeface="Corbel" panose="020B0503020204020204" pitchFamily="34" charset="0"/>
              </a:rPr>
              <a:t>Die für die Vorschularbeit in unserer Einrichtung zuständigen Fachkräfte halten sich an unser einrichtungsspezifisches </a:t>
            </a:r>
            <a:r>
              <a:rPr lang="de-DE" sz="1200" dirty="0" smtClean="0">
                <a:latin typeface="Corbel" panose="020B0503020204020204" pitchFamily="34" charset="0"/>
              </a:rPr>
              <a:t>Vorschulkonzept, </a:t>
            </a:r>
            <a:r>
              <a:rPr lang="de-DE" sz="1200" dirty="0" smtClean="0">
                <a:latin typeface="Corbel" panose="020B0503020204020204" pitchFamily="34" charset="0"/>
              </a:rPr>
              <a:t>tauschen sich regelmäßig aus und entwickeln dieses weiter.</a:t>
            </a:r>
          </a:p>
          <a:p>
            <a:r>
              <a:rPr lang="de-DE" sz="1200" dirty="0" smtClean="0">
                <a:latin typeface="Corbel" panose="020B0503020204020204" pitchFamily="34" charset="0"/>
              </a:rPr>
              <a:t>Somit bekommen alle Kinder die Chance, bis zum Eintritt in die </a:t>
            </a:r>
            <a:r>
              <a:rPr lang="de-DE" sz="1200" dirty="0" smtClean="0">
                <a:latin typeface="Corbel" panose="020B0503020204020204" pitchFamily="34" charset="0"/>
              </a:rPr>
              <a:t>Schule, </a:t>
            </a:r>
            <a:r>
              <a:rPr lang="de-DE" sz="1200" dirty="0" smtClean="0">
                <a:latin typeface="Corbel" panose="020B0503020204020204" pitchFamily="34" charset="0"/>
              </a:rPr>
              <a:t>den gleichen Entwicklungsstand zu erreichen</a:t>
            </a:r>
            <a:r>
              <a:rPr lang="de-DE" sz="1200" dirty="0" smtClean="0">
                <a:latin typeface="Corbel" panose="020B0503020204020204" pitchFamily="34" charset="0"/>
              </a:rPr>
              <a:t>.</a:t>
            </a:r>
          </a:p>
          <a:p>
            <a:endParaRPr lang="de-DE" sz="1200" dirty="0">
              <a:latin typeface="Corbel" panose="020B0503020204020204" pitchFamily="34" charset="0"/>
            </a:endParaRPr>
          </a:p>
          <a:p>
            <a:endParaRPr lang="de-DE" sz="1200" dirty="0">
              <a:latin typeface="Corbel" panose="020B0503020204020204" pitchFamily="34" charset="0"/>
            </a:endParaRPr>
          </a:p>
          <a:p>
            <a:r>
              <a:rPr lang="de-DE" sz="1200" dirty="0" smtClean="0">
                <a:latin typeface="Corbel" panose="020B0503020204020204" pitchFamily="34" charset="0"/>
              </a:rPr>
              <a:t>Wir arbeiten mit folgenden Vorschulmaterialien:</a:t>
            </a:r>
          </a:p>
          <a:p>
            <a:endParaRPr lang="de-DE" sz="1200" dirty="0">
              <a:latin typeface="Corbel" panose="020B0503020204020204" pitchFamily="34" charset="0"/>
            </a:endParaRPr>
          </a:p>
          <a:p>
            <a:pPr>
              <a:spcAft>
                <a:spcPts val="600"/>
              </a:spcAft>
            </a:pPr>
            <a:r>
              <a:rPr lang="de-DE" sz="1200" dirty="0" smtClean="0">
                <a:latin typeface="Corbel" panose="020B0503020204020204" pitchFamily="34" charset="0"/>
              </a:rPr>
              <a:t>□  </a:t>
            </a:r>
            <a:r>
              <a:rPr lang="de-DE" sz="1200" dirty="0" smtClean="0">
                <a:latin typeface="Corbel" panose="020B0503020204020204" pitchFamily="34" charset="0"/>
              </a:rPr>
              <a:t>Würzburger </a:t>
            </a:r>
            <a:r>
              <a:rPr lang="de-DE" sz="1200" dirty="0" smtClean="0">
                <a:latin typeface="Corbel" panose="020B0503020204020204" pitchFamily="34" charset="0"/>
              </a:rPr>
              <a:t>Sprachprogramm „Hören, lauschen, lernen“</a:t>
            </a:r>
          </a:p>
          <a:p>
            <a:pPr>
              <a:spcAft>
                <a:spcPts val="600"/>
              </a:spcAft>
            </a:pPr>
            <a:r>
              <a:rPr lang="de-DE" sz="1200" dirty="0" smtClean="0">
                <a:latin typeface="Calibri"/>
              </a:rPr>
              <a:t>□  Zahlenland</a:t>
            </a:r>
          </a:p>
          <a:p>
            <a:pPr>
              <a:spcAft>
                <a:spcPts val="600"/>
              </a:spcAft>
            </a:pPr>
            <a:r>
              <a:rPr lang="de-DE" sz="1200" dirty="0" smtClean="0">
                <a:latin typeface="Calibri"/>
              </a:rPr>
              <a:t>□ </a:t>
            </a:r>
            <a:r>
              <a:rPr lang="de-DE" sz="1200" dirty="0" err="1" smtClean="0">
                <a:latin typeface="Calibri"/>
              </a:rPr>
              <a:t>Raabits</a:t>
            </a:r>
            <a:r>
              <a:rPr lang="de-DE" sz="1200" dirty="0" smtClean="0">
                <a:latin typeface="Calibri"/>
              </a:rPr>
              <a:t> Sprachförderung</a:t>
            </a:r>
          </a:p>
          <a:p>
            <a:pPr>
              <a:spcAft>
                <a:spcPts val="600"/>
              </a:spcAft>
            </a:pPr>
            <a:r>
              <a:rPr lang="de-DE" sz="1200" dirty="0" smtClean="0">
                <a:latin typeface="Calibri"/>
              </a:rPr>
              <a:t>□  </a:t>
            </a:r>
            <a:r>
              <a:rPr lang="de-DE" sz="1200" dirty="0" smtClean="0">
                <a:latin typeface="Calibri"/>
              </a:rPr>
              <a:t>Eine </a:t>
            </a:r>
            <a:r>
              <a:rPr lang="de-DE" sz="1200" dirty="0" smtClean="0">
                <a:latin typeface="Calibri"/>
              </a:rPr>
              <a:t>Auswahl an  Arbeitsblättern </a:t>
            </a:r>
            <a:endParaRPr lang="de-DE" sz="1200" dirty="0" smtClean="0">
              <a:latin typeface="Calibri"/>
            </a:endParaRPr>
          </a:p>
          <a:p>
            <a:pPr>
              <a:spcAft>
                <a:spcPts val="600"/>
              </a:spcAft>
            </a:pPr>
            <a:endParaRPr lang="de-DE" sz="1200" dirty="0">
              <a:latin typeface="Calibri"/>
            </a:endParaRPr>
          </a:p>
          <a:p>
            <a:pPr>
              <a:spcAft>
                <a:spcPts val="600"/>
              </a:spcAft>
            </a:pPr>
            <a:r>
              <a:rPr lang="de-DE" sz="1200" dirty="0" smtClean="0">
                <a:latin typeface="Calibri"/>
              </a:rPr>
              <a:t>Kooperation mit der Schule:</a:t>
            </a:r>
            <a:endParaRPr lang="de-DE" sz="800" dirty="0" smtClean="0">
              <a:latin typeface="Calibri"/>
            </a:endParaRPr>
          </a:p>
          <a:p>
            <a:pPr>
              <a:spcAft>
                <a:spcPts val="600"/>
              </a:spcAft>
            </a:pPr>
            <a:r>
              <a:rPr lang="de-DE" sz="1200" dirty="0">
                <a:latin typeface="Calibri"/>
              </a:rPr>
              <a:t>V</a:t>
            </a:r>
            <a:r>
              <a:rPr lang="de-DE" sz="1200" dirty="0" smtClean="0">
                <a:latin typeface="Calibri"/>
              </a:rPr>
              <a:t>or dem Schuleintritt werden die Kinder auf den neuen Lebensabschnitt vorbereitet. Voraussetzung dafür ist eine gute Kooperation zwischen Kindergarten und Schule, durch:</a:t>
            </a:r>
          </a:p>
          <a:p>
            <a:pPr>
              <a:spcAft>
                <a:spcPts val="600"/>
              </a:spcAft>
            </a:pPr>
            <a:endParaRPr lang="de-DE" sz="1200" dirty="0" smtClean="0">
              <a:latin typeface="Calibri"/>
            </a:endParaRPr>
          </a:p>
          <a:p>
            <a:pPr>
              <a:spcAft>
                <a:spcPts val="600"/>
              </a:spcAft>
            </a:pPr>
            <a:r>
              <a:rPr lang="de-DE" sz="1200" dirty="0" smtClean="0">
                <a:latin typeface="Corbel" panose="020B0503020204020204" pitchFamily="34" charset="0"/>
              </a:rPr>
              <a:t>□ Regelmäßige Gespräche und Informationsaustausch </a:t>
            </a:r>
          </a:p>
          <a:p>
            <a:pPr>
              <a:spcAft>
                <a:spcPts val="600"/>
              </a:spcAft>
            </a:pPr>
            <a:r>
              <a:rPr lang="de-DE" sz="1200" dirty="0" smtClean="0">
                <a:latin typeface="Corbel" panose="020B0503020204020204" pitchFamily="34" charset="0"/>
              </a:rPr>
              <a:t>□ Teilnahme an Elternabenden</a:t>
            </a:r>
          </a:p>
          <a:p>
            <a:pPr>
              <a:spcAft>
                <a:spcPts val="600"/>
              </a:spcAft>
            </a:pPr>
            <a:r>
              <a:rPr lang="de-DE" sz="1200" dirty="0" smtClean="0">
                <a:latin typeface="Corbel" panose="020B0503020204020204" pitchFamily="34" charset="0"/>
              </a:rPr>
              <a:t>□ Besuche der Kooperationslehrkraft im Kindergarten</a:t>
            </a:r>
          </a:p>
          <a:p>
            <a:pPr>
              <a:spcAft>
                <a:spcPts val="600"/>
              </a:spcAft>
            </a:pPr>
            <a:r>
              <a:rPr lang="de-DE" sz="1200" dirty="0" smtClean="0">
                <a:latin typeface="Corbel" panose="020B0503020204020204" pitchFamily="34" charset="0"/>
              </a:rPr>
              <a:t>□ Vorkurs-Deutsch (für alle Kinder deren Eltern nicht deutsch-sprachiger Herkunft sind)</a:t>
            </a:r>
          </a:p>
          <a:p>
            <a:pPr>
              <a:spcAft>
                <a:spcPts val="600"/>
              </a:spcAft>
            </a:pPr>
            <a:r>
              <a:rPr lang="de-DE" sz="1200" dirty="0" smtClean="0">
                <a:latin typeface="Corbel" panose="020B0503020204020204" pitchFamily="34" charset="0"/>
              </a:rPr>
              <a:t>□ Besuch der Vorschulkinder in der Schule</a:t>
            </a:r>
          </a:p>
          <a:p>
            <a:endParaRPr lang="de-DE" sz="1200" dirty="0">
              <a:latin typeface="Calibri"/>
            </a:endParaRPr>
          </a:p>
          <a:p>
            <a:pPr algn="ctr"/>
            <a:endParaRPr lang="de-DE" sz="1200" dirty="0" smtClean="0">
              <a:latin typeface="Calibri"/>
            </a:endParaRPr>
          </a:p>
          <a:p>
            <a:pPr algn="ctr"/>
            <a:r>
              <a:rPr lang="de-DE" sz="1200" dirty="0" smtClean="0">
                <a:latin typeface="Calibri"/>
              </a:rPr>
              <a:t>-21-</a:t>
            </a:r>
          </a:p>
          <a:p>
            <a:endParaRPr lang="de-DE" sz="1200" dirty="0">
              <a:latin typeface="Calibri"/>
            </a:endParaRPr>
          </a:p>
        </p:txBody>
      </p:sp>
    </p:spTree>
    <p:extLst>
      <p:ext uri="{BB962C8B-B14F-4D97-AF65-F5344CB8AC3E}">
        <p14:creationId xmlns:p14="http://schemas.microsoft.com/office/powerpoint/2010/main" val="41437802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2"/>
          <p:cNvSpPr txBox="1">
            <a:spLocks/>
          </p:cNvSpPr>
          <p:nvPr/>
        </p:nvSpPr>
        <p:spPr>
          <a:xfrm>
            <a:off x="1710241" y="122754"/>
            <a:ext cx="5376672" cy="1973319"/>
          </a:xfrm>
          <a:prstGeom prst="rect">
            <a:avLst/>
          </a:prstGeom>
          <a:solidFill>
            <a:srgbClr val="FF33CC"/>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lvl="0"/>
            <a:endParaRPr lang="de-DE" sz="1800" dirty="0" smtClean="0">
              <a:solidFill>
                <a:prstClr val="black"/>
              </a:solidFill>
              <a:latin typeface="Corbel" panose="020B0503020204020204" pitchFamily="34" charset="0"/>
            </a:endParaRPr>
          </a:p>
          <a:p>
            <a:pPr lvl="0"/>
            <a:endParaRPr lang="de-DE" sz="1800" dirty="0">
              <a:solidFill>
                <a:prstClr val="black"/>
              </a:solidFill>
              <a:latin typeface="Corbel" panose="020B0503020204020204" pitchFamily="34" charset="0"/>
            </a:endParaRPr>
          </a:p>
          <a:p>
            <a:pPr lvl="0"/>
            <a:endParaRPr lang="de-DE" sz="1800" dirty="0" smtClean="0">
              <a:solidFill>
                <a:prstClr val="black"/>
              </a:solidFill>
              <a:latin typeface="Corbel" panose="020B0503020204020204" pitchFamily="34" charset="0"/>
            </a:endParaRPr>
          </a:p>
          <a:p>
            <a:pPr lvl="0"/>
            <a:endParaRPr lang="de-DE" sz="1800" dirty="0">
              <a:solidFill>
                <a:prstClr val="black"/>
              </a:solidFill>
              <a:latin typeface="Corbel" panose="020B0503020204020204" pitchFamily="34" charset="0"/>
            </a:endParaRPr>
          </a:p>
          <a:p>
            <a:pPr lvl="0"/>
            <a:endParaRPr lang="de-DE" sz="1800" dirty="0" smtClean="0">
              <a:solidFill>
                <a:prstClr val="black"/>
              </a:solidFill>
              <a:latin typeface="Corbel" panose="020B0503020204020204" pitchFamily="34" charset="0"/>
            </a:endParaRPr>
          </a:p>
          <a:p>
            <a:pPr lvl="0"/>
            <a:r>
              <a:rPr lang="de-DE" sz="1800" dirty="0" smtClean="0">
                <a:solidFill>
                  <a:prstClr val="black"/>
                </a:solidFill>
                <a:latin typeface="Corbel" panose="020B0503020204020204" pitchFamily="34" charset="0"/>
              </a:rPr>
              <a:t>Unsere </a:t>
            </a:r>
            <a:r>
              <a:rPr lang="de-DE" sz="1800" dirty="0">
                <a:solidFill>
                  <a:prstClr val="black"/>
                </a:solidFill>
                <a:latin typeface="Corbel" panose="020B0503020204020204" pitchFamily="34" charset="0"/>
              </a:rPr>
              <a:t>pädagogische Arbeit</a:t>
            </a:r>
          </a:p>
        </p:txBody>
      </p:sp>
      <p:sp>
        <p:nvSpPr>
          <p:cNvPr id="5" name="Textfeld 1"/>
          <p:cNvSpPr txBox="1">
            <a:spLocks/>
          </p:cNvSpPr>
          <p:nvPr/>
        </p:nvSpPr>
        <p:spPr>
          <a:xfrm>
            <a:off x="1710241" y="2096072"/>
            <a:ext cx="5376672" cy="8139942"/>
          </a:xfrm>
          <a:prstGeom prst="rect">
            <a:avLst/>
          </a:prstGeom>
          <a:solidFill>
            <a:schemeClr val="bg1"/>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p:txBody>
      </p:sp>
      <p:graphicFrame>
        <p:nvGraphicFramePr>
          <p:cNvPr id="6" name="Tabelle 5"/>
          <p:cNvGraphicFramePr>
            <a:graphicFrameLocks noGrp="1"/>
          </p:cNvGraphicFramePr>
          <p:nvPr>
            <p:extLst>
              <p:ext uri="{D42A27DB-BD31-4B8C-83A1-F6EECF244321}">
                <p14:modId xmlns:p14="http://schemas.microsoft.com/office/powerpoint/2010/main" val="2368531359"/>
              </p:ext>
            </p:extLst>
          </p:nvPr>
        </p:nvGraphicFramePr>
        <p:xfrm>
          <a:off x="198074" y="122758"/>
          <a:ext cx="1512168" cy="10113255"/>
        </p:xfrm>
        <a:graphic>
          <a:graphicData uri="http://schemas.openxmlformats.org/drawingml/2006/table">
            <a:tbl>
              <a:tblPr firstRow="1" firstCol="1" bandRow="1"/>
              <a:tblGrid>
                <a:gridCol w="1512168">
                  <a:extLst>
                    <a:ext uri="{9D8B030D-6E8A-4147-A177-3AD203B41FA5}">
                      <a16:colId xmlns:a16="http://schemas.microsoft.com/office/drawing/2014/main" val="20000"/>
                    </a:ext>
                  </a:extLst>
                </a:gridCol>
              </a:tblGrid>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CC00"/>
                    </a:solidFill>
                  </a:tcPr>
                </a:tc>
                <a:extLst>
                  <a:ext uri="{0D108BD9-81ED-4DB2-BD59-A6C34878D82A}">
                    <a16:rowId xmlns:a16="http://schemas.microsoft.com/office/drawing/2014/main" val="10002"/>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10003"/>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7030A0"/>
                    </a:solidFill>
                  </a:tcPr>
                </a:tc>
                <a:extLst>
                  <a:ext uri="{0D108BD9-81ED-4DB2-BD59-A6C34878D82A}">
                    <a16:rowId xmlns:a16="http://schemas.microsoft.com/office/drawing/2014/main" val="10004"/>
                  </a:ext>
                </a:extLst>
              </a:tr>
            </a:tbl>
          </a:graphicData>
        </a:graphic>
      </p:graphicFrame>
      <p:sp>
        <p:nvSpPr>
          <p:cNvPr id="3" name="Textfeld 2"/>
          <p:cNvSpPr txBox="1"/>
          <p:nvPr/>
        </p:nvSpPr>
        <p:spPr>
          <a:xfrm>
            <a:off x="1872258" y="2340174"/>
            <a:ext cx="4968552" cy="7940635"/>
          </a:xfrm>
          <a:prstGeom prst="rect">
            <a:avLst/>
          </a:prstGeom>
          <a:noFill/>
        </p:spPr>
        <p:txBody>
          <a:bodyPr wrap="square" rtlCol="0">
            <a:spAutoFit/>
          </a:bodyPr>
          <a:lstStyle/>
          <a:p>
            <a:r>
              <a:rPr lang="de-DE" sz="1200" b="1" dirty="0" smtClean="0">
                <a:latin typeface="Corbel" panose="020B0503020204020204" pitchFamily="34" charset="0"/>
              </a:rPr>
              <a:t>Beobachtung und Dokumentation</a:t>
            </a:r>
          </a:p>
          <a:p>
            <a:endParaRPr lang="de-DE" sz="1200" dirty="0" smtClean="0">
              <a:latin typeface="Corbel" panose="020B0503020204020204" pitchFamily="34" charset="0"/>
            </a:endParaRPr>
          </a:p>
          <a:p>
            <a:r>
              <a:rPr lang="de-DE" sz="1200" dirty="0" smtClean="0">
                <a:latin typeface="Corbel" panose="020B0503020204020204" pitchFamily="34" charset="0"/>
              </a:rPr>
              <a:t>Durch regelmäßige Beobachtungen jedes einzelnen Kindes erkennen wir, welche Themen ein Kind beschäftigen, was es besonders gut kann, wobei es noch Hilfe benötigt, mit wem es gerne zusammen ist oder welche Sorgen es gerade hat.</a:t>
            </a:r>
          </a:p>
          <a:p>
            <a:endParaRPr lang="de-DE" sz="1200" dirty="0">
              <a:latin typeface="Corbel" panose="020B0503020204020204" pitchFamily="34" charset="0"/>
            </a:endParaRPr>
          </a:p>
          <a:p>
            <a:r>
              <a:rPr lang="de-DE" sz="1200" dirty="0" smtClean="0">
                <a:latin typeface="Corbel" panose="020B0503020204020204" pitchFamily="34" charset="0"/>
              </a:rPr>
              <a:t>Zur gezielten Beobachtung und Dokumentation verwenden wir verschiedene Beobachtungsinstrumente und Dokumentationsformen.</a:t>
            </a:r>
          </a:p>
          <a:p>
            <a:endParaRPr lang="de-DE" sz="1200" dirty="0">
              <a:latin typeface="Corbel" panose="020B0503020204020204" pitchFamily="34" charset="0"/>
            </a:endParaRPr>
          </a:p>
          <a:p>
            <a:pPr>
              <a:spcAft>
                <a:spcPts val="600"/>
              </a:spcAft>
            </a:pPr>
            <a:r>
              <a:rPr lang="de-DE" sz="1200" dirty="0" smtClean="0">
                <a:latin typeface="Corbel" panose="020B0503020204020204" pitchFamily="34" charset="0"/>
              </a:rPr>
              <a:t>□  Sprachentwicklung und </a:t>
            </a:r>
            <a:r>
              <a:rPr lang="de-DE" sz="1200" dirty="0" err="1" smtClean="0">
                <a:latin typeface="Corbel" panose="020B0503020204020204" pitchFamily="34" charset="0"/>
              </a:rPr>
              <a:t>Literacy</a:t>
            </a:r>
            <a:r>
              <a:rPr lang="de-DE" sz="1200" dirty="0" smtClean="0">
                <a:latin typeface="Corbel" panose="020B0503020204020204" pitchFamily="34" charset="0"/>
              </a:rPr>
              <a:t> bei deutschsprachig aufwachsenden     Kindern (</a:t>
            </a:r>
            <a:r>
              <a:rPr lang="de-DE" sz="1200" dirty="0" err="1" smtClean="0">
                <a:latin typeface="Corbel" panose="020B0503020204020204" pitchFamily="34" charset="0"/>
              </a:rPr>
              <a:t>Seldak</a:t>
            </a:r>
            <a:r>
              <a:rPr lang="de-DE" sz="1200" dirty="0" smtClean="0">
                <a:latin typeface="Corbel" panose="020B0503020204020204" pitchFamily="34" charset="0"/>
              </a:rPr>
              <a:t>)</a:t>
            </a:r>
          </a:p>
          <a:p>
            <a:pPr>
              <a:spcAft>
                <a:spcPts val="600"/>
              </a:spcAft>
            </a:pPr>
            <a:r>
              <a:rPr lang="de-DE" sz="1200" dirty="0" smtClean="0">
                <a:latin typeface="Calibri"/>
              </a:rPr>
              <a:t>□  Sprachverhalten und Interesse an Sprache bei Migrantenkindern in Kindertageeinrichtungen (</a:t>
            </a:r>
            <a:r>
              <a:rPr lang="de-DE" sz="1200" dirty="0" err="1" smtClean="0">
                <a:latin typeface="Calibri"/>
              </a:rPr>
              <a:t>Sismik</a:t>
            </a:r>
            <a:r>
              <a:rPr lang="de-DE" sz="1200" dirty="0" smtClean="0">
                <a:latin typeface="Calibri"/>
              </a:rPr>
              <a:t>)</a:t>
            </a:r>
          </a:p>
          <a:p>
            <a:pPr>
              <a:spcAft>
                <a:spcPts val="600"/>
              </a:spcAft>
            </a:pPr>
            <a:r>
              <a:rPr lang="de-DE" sz="1200" dirty="0" smtClean="0">
                <a:latin typeface="Calibri"/>
              </a:rPr>
              <a:t>□  Positive Entwicklung und Resilienz im Kindergartenalltag (</a:t>
            </a:r>
            <a:r>
              <a:rPr lang="de-DE" sz="1200" dirty="0" err="1" smtClean="0">
                <a:latin typeface="Calibri"/>
              </a:rPr>
              <a:t>Perik</a:t>
            </a:r>
            <a:r>
              <a:rPr lang="de-DE" sz="1200" dirty="0" smtClean="0">
                <a:latin typeface="Calibri"/>
              </a:rPr>
              <a:t>)</a:t>
            </a:r>
          </a:p>
          <a:p>
            <a:pPr>
              <a:spcAft>
                <a:spcPts val="600"/>
              </a:spcAft>
            </a:pPr>
            <a:r>
              <a:rPr lang="de-DE" sz="1200" dirty="0" smtClean="0">
                <a:latin typeface="Calibri"/>
              </a:rPr>
              <a:t>□ </a:t>
            </a:r>
            <a:r>
              <a:rPr lang="de-DE" sz="1200" dirty="0" smtClean="0">
                <a:latin typeface="Calibri"/>
              </a:rPr>
              <a:t>Portfolio</a:t>
            </a:r>
          </a:p>
          <a:p>
            <a:pPr>
              <a:spcAft>
                <a:spcPts val="600"/>
              </a:spcAft>
            </a:pPr>
            <a:endParaRPr lang="de-DE" sz="1200" dirty="0">
              <a:latin typeface="Calibri"/>
            </a:endParaRPr>
          </a:p>
          <a:p>
            <a:pPr>
              <a:spcAft>
                <a:spcPts val="600"/>
              </a:spcAft>
            </a:pPr>
            <a:r>
              <a:rPr lang="de-DE" sz="1200" dirty="0" smtClean="0">
                <a:latin typeface="Calibri"/>
              </a:rPr>
              <a:t>Dadurch ist es uns möglich, sehr früh Kinder mit erhöhtem Förderbedarf zu erkennen und entsprechend zu fördern. Dabei ist uns die Zusammenarbeit mit der Frühförderstelle Fürstenfeldbruck und dem Integrationskindergarten Sumsemann wichtig.</a:t>
            </a:r>
            <a:endParaRPr lang="de-DE" sz="1200" dirty="0" smtClean="0">
              <a:latin typeface="Calibri"/>
            </a:endParaRPr>
          </a:p>
          <a:p>
            <a:endParaRPr lang="de-DE" sz="1200" dirty="0" smtClean="0">
              <a:latin typeface="Calibri"/>
            </a:endParaRPr>
          </a:p>
          <a:p>
            <a:endParaRPr lang="de-DE" sz="1200" dirty="0">
              <a:latin typeface="Calibri"/>
            </a:endParaRPr>
          </a:p>
          <a:p>
            <a:endParaRPr lang="de-DE" sz="1200" dirty="0" smtClean="0">
              <a:latin typeface="Calibri"/>
            </a:endParaRPr>
          </a:p>
          <a:p>
            <a:endParaRPr lang="de-DE" sz="1200" dirty="0">
              <a:latin typeface="Calibri"/>
            </a:endParaRPr>
          </a:p>
          <a:p>
            <a:endParaRPr lang="de-DE" sz="1200" dirty="0" smtClean="0">
              <a:latin typeface="Calibri"/>
            </a:endParaRPr>
          </a:p>
          <a:p>
            <a:endParaRPr lang="de-DE" sz="1200" dirty="0">
              <a:latin typeface="Calibri"/>
            </a:endParaRPr>
          </a:p>
          <a:p>
            <a:endParaRPr lang="de-DE" sz="1200" dirty="0" smtClean="0">
              <a:latin typeface="Calibri"/>
            </a:endParaRPr>
          </a:p>
          <a:p>
            <a:endParaRPr lang="de-DE" sz="1200" dirty="0" smtClean="0">
              <a:latin typeface="Calibri"/>
            </a:endParaRPr>
          </a:p>
          <a:p>
            <a:endParaRPr lang="de-DE" sz="1200" dirty="0">
              <a:latin typeface="Calibri"/>
            </a:endParaRPr>
          </a:p>
          <a:p>
            <a:endParaRPr lang="de-DE" sz="1200" dirty="0" smtClean="0">
              <a:latin typeface="Calibri"/>
            </a:endParaRPr>
          </a:p>
          <a:p>
            <a:endParaRPr lang="de-DE" sz="1200" dirty="0">
              <a:latin typeface="Calibri"/>
            </a:endParaRPr>
          </a:p>
          <a:p>
            <a:endParaRPr lang="de-DE" sz="1200" dirty="0" smtClean="0">
              <a:latin typeface="Calibri"/>
            </a:endParaRPr>
          </a:p>
          <a:p>
            <a:endParaRPr lang="de-DE" sz="1200" dirty="0">
              <a:latin typeface="Calibri"/>
            </a:endParaRPr>
          </a:p>
          <a:p>
            <a:endParaRPr lang="de-DE" sz="1200" dirty="0" smtClean="0">
              <a:latin typeface="Calibri"/>
            </a:endParaRPr>
          </a:p>
          <a:p>
            <a:endParaRPr lang="de-DE" sz="1200" dirty="0">
              <a:latin typeface="Calibri"/>
            </a:endParaRPr>
          </a:p>
          <a:p>
            <a:endParaRPr lang="de-DE" sz="1200" dirty="0" smtClean="0">
              <a:latin typeface="Calibri"/>
            </a:endParaRPr>
          </a:p>
          <a:p>
            <a:endParaRPr lang="de-DE" sz="1200" dirty="0">
              <a:latin typeface="Calibri"/>
            </a:endParaRPr>
          </a:p>
          <a:p>
            <a:endParaRPr lang="de-DE" sz="1200" dirty="0" smtClean="0">
              <a:latin typeface="Calibri"/>
            </a:endParaRPr>
          </a:p>
          <a:p>
            <a:pPr algn="ctr"/>
            <a:r>
              <a:rPr lang="de-DE" sz="1200" dirty="0" smtClean="0">
                <a:latin typeface="Calibri"/>
              </a:rPr>
              <a:t>-22-</a:t>
            </a:r>
            <a:endParaRPr lang="de-DE" sz="1200" dirty="0">
              <a:latin typeface="Calibri"/>
            </a:endParaRPr>
          </a:p>
        </p:txBody>
      </p:sp>
    </p:spTree>
    <p:extLst>
      <p:ext uri="{BB962C8B-B14F-4D97-AF65-F5344CB8AC3E}">
        <p14:creationId xmlns:p14="http://schemas.microsoft.com/office/powerpoint/2010/main" val="17516777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2"/>
          <p:cNvSpPr txBox="1">
            <a:spLocks/>
          </p:cNvSpPr>
          <p:nvPr/>
        </p:nvSpPr>
        <p:spPr>
          <a:xfrm>
            <a:off x="1710241" y="122754"/>
            <a:ext cx="5376672" cy="1973319"/>
          </a:xfrm>
          <a:prstGeom prst="rect">
            <a:avLst/>
          </a:prstGeom>
          <a:solidFill>
            <a:srgbClr val="FF33CC"/>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lvl="0"/>
            <a:endParaRPr lang="de-DE" sz="1800" dirty="0" smtClean="0">
              <a:solidFill>
                <a:prstClr val="black"/>
              </a:solidFill>
              <a:latin typeface="Corbel" panose="020B0503020204020204" pitchFamily="34" charset="0"/>
            </a:endParaRPr>
          </a:p>
          <a:p>
            <a:pPr lvl="0"/>
            <a:endParaRPr lang="de-DE" sz="1800" dirty="0">
              <a:solidFill>
                <a:prstClr val="black"/>
              </a:solidFill>
              <a:latin typeface="Corbel" panose="020B0503020204020204" pitchFamily="34" charset="0"/>
            </a:endParaRPr>
          </a:p>
          <a:p>
            <a:pPr lvl="0"/>
            <a:endParaRPr lang="de-DE" sz="1800" dirty="0" smtClean="0">
              <a:solidFill>
                <a:prstClr val="black"/>
              </a:solidFill>
              <a:latin typeface="Corbel" panose="020B0503020204020204" pitchFamily="34" charset="0"/>
            </a:endParaRPr>
          </a:p>
          <a:p>
            <a:pPr lvl="0"/>
            <a:endParaRPr lang="de-DE" sz="1800" dirty="0">
              <a:solidFill>
                <a:prstClr val="black"/>
              </a:solidFill>
              <a:latin typeface="Corbel" panose="020B0503020204020204" pitchFamily="34" charset="0"/>
            </a:endParaRPr>
          </a:p>
          <a:p>
            <a:pPr lvl="0"/>
            <a:endParaRPr lang="de-DE" sz="1800" dirty="0" smtClean="0">
              <a:solidFill>
                <a:prstClr val="black"/>
              </a:solidFill>
              <a:latin typeface="Corbel" panose="020B0503020204020204" pitchFamily="34" charset="0"/>
            </a:endParaRPr>
          </a:p>
          <a:p>
            <a:pPr lvl="0"/>
            <a:r>
              <a:rPr lang="de-DE" sz="1800" dirty="0" smtClean="0">
                <a:solidFill>
                  <a:prstClr val="black"/>
                </a:solidFill>
                <a:latin typeface="Corbel" panose="020B0503020204020204" pitchFamily="34" charset="0"/>
              </a:rPr>
              <a:t>Unsere Service am Anfang</a:t>
            </a:r>
            <a:endParaRPr lang="de-DE" sz="1800" dirty="0">
              <a:solidFill>
                <a:prstClr val="black"/>
              </a:solidFill>
              <a:latin typeface="Corbel" panose="020B0503020204020204" pitchFamily="34" charset="0"/>
            </a:endParaRPr>
          </a:p>
        </p:txBody>
      </p:sp>
      <p:sp>
        <p:nvSpPr>
          <p:cNvPr id="5" name="Textfeld 1"/>
          <p:cNvSpPr txBox="1">
            <a:spLocks/>
          </p:cNvSpPr>
          <p:nvPr/>
        </p:nvSpPr>
        <p:spPr>
          <a:xfrm>
            <a:off x="1710241" y="2096072"/>
            <a:ext cx="5376672" cy="8139942"/>
          </a:xfrm>
          <a:prstGeom prst="rect">
            <a:avLst/>
          </a:prstGeom>
          <a:solidFill>
            <a:schemeClr val="bg1"/>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p:txBody>
      </p:sp>
      <p:graphicFrame>
        <p:nvGraphicFramePr>
          <p:cNvPr id="6" name="Tabelle 5"/>
          <p:cNvGraphicFramePr>
            <a:graphicFrameLocks noGrp="1"/>
          </p:cNvGraphicFramePr>
          <p:nvPr>
            <p:extLst>
              <p:ext uri="{D42A27DB-BD31-4B8C-83A1-F6EECF244321}">
                <p14:modId xmlns:p14="http://schemas.microsoft.com/office/powerpoint/2010/main" val="985784737"/>
              </p:ext>
            </p:extLst>
          </p:nvPr>
        </p:nvGraphicFramePr>
        <p:xfrm>
          <a:off x="198074" y="122758"/>
          <a:ext cx="1512168" cy="10113255"/>
        </p:xfrm>
        <a:graphic>
          <a:graphicData uri="http://schemas.openxmlformats.org/drawingml/2006/table">
            <a:tbl>
              <a:tblPr firstRow="1" firstCol="1" bandRow="1"/>
              <a:tblGrid>
                <a:gridCol w="1512168">
                  <a:extLst>
                    <a:ext uri="{9D8B030D-6E8A-4147-A177-3AD203B41FA5}">
                      <a16:colId xmlns:a16="http://schemas.microsoft.com/office/drawing/2014/main" val="20000"/>
                    </a:ext>
                  </a:extLst>
                </a:gridCol>
              </a:tblGrid>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CC00"/>
                    </a:solidFill>
                  </a:tcPr>
                </a:tc>
                <a:extLst>
                  <a:ext uri="{0D108BD9-81ED-4DB2-BD59-A6C34878D82A}">
                    <a16:rowId xmlns:a16="http://schemas.microsoft.com/office/drawing/2014/main" val="10002"/>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10003"/>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7030A0"/>
                    </a:solidFill>
                  </a:tcPr>
                </a:tc>
                <a:extLst>
                  <a:ext uri="{0D108BD9-81ED-4DB2-BD59-A6C34878D82A}">
                    <a16:rowId xmlns:a16="http://schemas.microsoft.com/office/drawing/2014/main" val="10004"/>
                  </a:ext>
                </a:extLst>
              </a:tr>
            </a:tbl>
          </a:graphicData>
        </a:graphic>
      </p:graphicFrame>
      <p:sp>
        <p:nvSpPr>
          <p:cNvPr id="2" name="Textfeld 1"/>
          <p:cNvSpPr txBox="1"/>
          <p:nvPr/>
        </p:nvSpPr>
        <p:spPr>
          <a:xfrm>
            <a:off x="1872258" y="2484190"/>
            <a:ext cx="4824536" cy="8032968"/>
          </a:xfrm>
          <a:prstGeom prst="rect">
            <a:avLst/>
          </a:prstGeom>
          <a:noFill/>
        </p:spPr>
        <p:txBody>
          <a:bodyPr wrap="square" rtlCol="0">
            <a:spAutoFit/>
          </a:bodyPr>
          <a:lstStyle/>
          <a:p>
            <a:r>
              <a:rPr lang="de-DE" sz="1200" dirty="0" smtClean="0">
                <a:latin typeface="Corbel" panose="020B0503020204020204" pitchFamily="34" charset="0"/>
              </a:rPr>
              <a:t>In unserer Kinderkrippe werden Kinder ab dem ersten Lebensjahr betreut. Ab dem dritten </a:t>
            </a:r>
            <a:r>
              <a:rPr lang="de-DE" sz="1200" dirty="0" smtClean="0">
                <a:latin typeface="Corbel" panose="020B0503020204020204" pitchFamily="34" charset="0"/>
              </a:rPr>
              <a:t>Lebensjahr </a:t>
            </a:r>
            <a:r>
              <a:rPr lang="de-DE" sz="1200" dirty="0" smtClean="0">
                <a:latin typeface="Corbel" panose="020B0503020204020204" pitchFamily="34" charset="0"/>
              </a:rPr>
              <a:t>können die Kinder unseren Kindergarten besuchen.</a:t>
            </a:r>
          </a:p>
          <a:p>
            <a:r>
              <a:rPr lang="de-DE" sz="1200" dirty="0" smtClean="0">
                <a:latin typeface="Corbel" panose="020B0503020204020204" pitchFamily="34" charset="0"/>
              </a:rPr>
              <a:t>Für einen Betreuungsplatz in der Krippe oder im Kindergarten ist eine schriftliche Anmeldung notwendig.</a:t>
            </a:r>
          </a:p>
          <a:p>
            <a:endParaRPr lang="de-DE" sz="1200" dirty="0">
              <a:latin typeface="Corbel" panose="020B0503020204020204" pitchFamily="34" charset="0"/>
            </a:endParaRPr>
          </a:p>
          <a:p>
            <a:r>
              <a:rPr lang="de-DE" sz="1200" dirty="0" smtClean="0">
                <a:latin typeface="Corbel" panose="020B0503020204020204" pitchFamily="34" charset="0"/>
              </a:rPr>
              <a:t>Den aktuellen Termin für die Einschreibung können Sie dem Veranstaltungskalender der  Gemeinde Türkenfeld entnehmen. Ortsansässige Familien werden vorab schriftlich durch die </a:t>
            </a:r>
            <a:r>
              <a:rPr lang="de-DE" sz="1200" dirty="0" err="1" smtClean="0">
                <a:latin typeface="Corbel" panose="020B0503020204020204" pitchFamily="34" charset="0"/>
              </a:rPr>
              <a:t>Gemeindever</a:t>
            </a:r>
            <a:r>
              <a:rPr lang="de-DE" sz="1200" dirty="0" smtClean="0">
                <a:latin typeface="Corbel" panose="020B0503020204020204" pitchFamily="34" charset="0"/>
              </a:rPr>
              <a:t>-</a:t>
            </a:r>
          </a:p>
          <a:p>
            <a:r>
              <a:rPr lang="de-DE" sz="1200" dirty="0" err="1" smtClean="0">
                <a:latin typeface="Corbel" panose="020B0503020204020204" pitchFamily="34" charset="0"/>
              </a:rPr>
              <a:t>waltung</a:t>
            </a:r>
            <a:r>
              <a:rPr lang="de-DE" sz="1200" dirty="0" smtClean="0">
                <a:latin typeface="Corbel" panose="020B0503020204020204" pitchFamily="34" charset="0"/>
              </a:rPr>
              <a:t> informiert.</a:t>
            </a:r>
          </a:p>
          <a:p>
            <a:endParaRPr lang="de-DE" sz="1200" dirty="0">
              <a:latin typeface="Corbel" panose="020B0503020204020204" pitchFamily="34" charset="0"/>
            </a:endParaRPr>
          </a:p>
          <a:p>
            <a:r>
              <a:rPr lang="de-DE" sz="1200" dirty="0" smtClean="0">
                <a:latin typeface="Corbel" panose="020B0503020204020204" pitchFamily="34" charset="0"/>
              </a:rPr>
              <a:t>Nach der Einschreibung entscheidet die Einrichtungsleitung unter Einbeziehung verschiedener Aspekte über die Platzvergabe sowie die Gruppenbelegung.</a:t>
            </a:r>
          </a:p>
          <a:p>
            <a:endParaRPr lang="de-DE" sz="1200" dirty="0" smtClean="0">
              <a:latin typeface="Corbel" panose="020B0503020204020204" pitchFamily="34" charset="0"/>
            </a:endParaRPr>
          </a:p>
          <a:p>
            <a:r>
              <a:rPr lang="de-DE" sz="1200" dirty="0" smtClean="0">
                <a:latin typeface="Corbel" panose="020B0503020204020204" pitchFamily="34" charset="0"/>
              </a:rPr>
              <a:t>Vor Beginn des Besuches in der Einrichtung vereinbart die zuständige Gruppenleitung mit den Eltern einen Termin für das individuelle Anmeldegespräch.</a:t>
            </a:r>
          </a:p>
          <a:p>
            <a:r>
              <a:rPr lang="de-DE" sz="1200" dirty="0" smtClean="0">
                <a:latin typeface="Corbel" panose="020B0503020204020204" pitchFamily="34" charset="0"/>
              </a:rPr>
              <a:t>An diesem Termin werden die Eltern umfassend informiert, die Eingewöhnung sowie ein </a:t>
            </a:r>
            <a:r>
              <a:rPr lang="de-DE" sz="1200" dirty="0" err="1" smtClean="0">
                <a:latin typeface="Corbel" panose="020B0503020204020204" pitchFamily="34" charset="0"/>
              </a:rPr>
              <a:t>Kennenlernbesuch</a:t>
            </a:r>
            <a:r>
              <a:rPr lang="de-DE" sz="1200" dirty="0" smtClean="0">
                <a:latin typeface="Corbel" panose="020B0503020204020204" pitchFamily="34" charset="0"/>
              </a:rPr>
              <a:t> bzw. Schnuppertag werden vereinbart. </a:t>
            </a: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smtClean="0">
              <a:latin typeface="Corbel" panose="020B0503020204020204" pitchFamily="34" charset="0"/>
            </a:endParaRPr>
          </a:p>
          <a:p>
            <a:pPr algn="ctr"/>
            <a:r>
              <a:rPr lang="de-DE" sz="1200" dirty="0" smtClean="0">
                <a:latin typeface="Corbel" panose="020B0503020204020204" pitchFamily="34" charset="0"/>
              </a:rPr>
              <a:t>-23-</a:t>
            </a:r>
          </a:p>
          <a:p>
            <a:r>
              <a:rPr lang="de-DE" sz="1200" dirty="0" smtClean="0">
                <a:latin typeface="Corbel" panose="020B0503020204020204" pitchFamily="34" charset="0"/>
              </a:rPr>
              <a:t> </a:t>
            </a:r>
            <a:endParaRPr lang="de-DE" sz="1200" dirty="0">
              <a:latin typeface="Corbel" panose="020B0503020204020204" pitchFamily="34" charset="0"/>
            </a:endParaRPr>
          </a:p>
        </p:txBody>
      </p:sp>
    </p:spTree>
    <p:extLst>
      <p:ext uri="{BB962C8B-B14F-4D97-AF65-F5344CB8AC3E}">
        <p14:creationId xmlns:p14="http://schemas.microsoft.com/office/powerpoint/2010/main" val="27349203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2"/>
          <p:cNvSpPr txBox="1">
            <a:spLocks/>
          </p:cNvSpPr>
          <p:nvPr/>
        </p:nvSpPr>
        <p:spPr>
          <a:xfrm>
            <a:off x="1710241" y="122754"/>
            <a:ext cx="5376672" cy="1973319"/>
          </a:xfrm>
          <a:prstGeom prst="rect">
            <a:avLst/>
          </a:prstGeom>
          <a:solidFill>
            <a:srgbClr val="FF33CC"/>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lvl="0"/>
            <a:endParaRPr lang="de-DE" sz="1800" dirty="0" smtClean="0">
              <a:solidFill>
                <a:prstClr val="black"/>
              </a:solidFill>
              <a:latin typeface="Corbel" panose="020B0503020204020204" pitchFamily="34" charset="0"/>
            </a:endParaRPr>
          </a:p>
          <a:p>
            <a:pPr lvl="0"/>
            <a:endParaRPr lang="de-DE" sz="1800" dirty="0">
              <a:solidFill>
                <a:prstClr val="black"/>
              </a:solidFill>
              <a:latin typeface="Corbel" panose="020B0503020204020204" pitchFamily="34" charset="0"/>
            </a:endParaRPr>
          </a:p>
          <a:p>
            <a:pPr lvl="0"/>
            <a:endParaRPr lang="de-DE" sz="1800" dirty="0" smtClean="0">
              <a:solidFill>
                <a:prstClr val="black"/>
              </a:solidFill>
              <a:latin typeface="Corbel" panose="020B0503020204020204" pitchFamily="34" charset="0"/>
            </a:endParaRPr>
          </a:p>
          <a:p>
            <a:pPr lvl="0"/>
            <a:endParaRPr lang="de-DE" sz="1800" dirty="0">
              <a:solidFill>
                <a:prstClr val="black"/>
              </a:solidFill>
              <a:latin typeface="Corbel" panose="020B0503020204020204" pitchFamily="34" charset="0"/>
            </a:endParaRPr>
          </a:p>
          <a:p>
            <a:pPr lvl="0"/>
            <a:endParaRPr lang="de-DE" sz="1800" dirty="0" smtClean="0">
              <a:solidFill>
                <a:prstClr val="black"/>
              </a:solidFill>
              <a:latin typeface="Corbel" panose="020B0503020204020204" pitchFamily="34" charset="0"/>
            </a:endParaRPr>
          </a:p>
          <a:p>
            <a:pPr lvl="0"/>
            <a:r>
              <a:rPr lang="de-DE" sz="1800" dirty="0" smtClean="0">
                <a:solidFill>
                  <a:prstClr val="black"/>
                </a:solidFill>
                <a:latin typeface="Corbel" panose="020B0503020204020204" pitchFamily="34" charset="0"/>
              </a:rPr>
              <a:t>Kooperation</a:t>
            </a:r>
            <a:endParaRPr lang="de-DE" sz="1800" dirty="0">
              <a:solidFill>
                <a:prstClr val="black"/>
              </a:solidFill>
              <a:latin typeface="Corbel" panose="020B0503020204020204" pitchFamily="34" charset="0"/>
            </a:endParaRPr>
          </a:p>
        </p:txBody>
      </p:sp>
      <p:sp>
        <p:nvSpPr>
          <p:cNvPr id="5" name="Textfeld 1"/>
          <p:cNvSpPr txBox="1">
            <a:spLocks/>
          </p:cNvSpPr>
          <p:nvPr/>
        </p:nvSpPr>
        <p:spPr>
          <a:xfrm>
            <a:off x="1710241" y="2096072"/>
            <a:ext cx="5376672" cy="8139942"/>
          </a:xfrm>
          <a:prstGeom prst="rect">
            <a:avLst/>
          </a:prstGeom>
          <a:solidFill>
            <a:schemeClr val="bg1"/>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p:txBody>
      </p:sp>
      <p:graphicFrame>
        <p:nvGraphicFramePr>
          <p:cNvPr id="6" name="Tabelle 5"/>
          <p:cNvGraphicFramePr>
            <a:graphicFrameLocks noGrp="1"/>
          </p:cNvGraphicFramePr>
          <p:nvPr>
            <p:extLst>
              <p:ext uri="{D42A27DB-BD31-4B8C-83A1-F6EECF244321}">
                <p14:modId xmlns:p14="http://schemas.microsoft.com/office/powerpoint/2010/main" val="1464098954"/>
              </p:ext>
            </p:extLst>
          </p:nvPr>
        </p:nvGraphicFramePr>
        <p:xfrm>
          <a:off x="198074" y="122758"/>
          <a:ext cx="1512168" cy="10113255"/>
        </p:xfrm>
        <a:graphic>
          <a:graphicData uri="http://schemas.openxmlformats.org/drawingml/2006/table">
            <a:tbl>
              <a:tblPr firstRow="1" firstCol="1" bandRow="1"/>
              <a:tblGrid>
                <a:gridCol w="1512168">
                  <a:extLst>
                    <a:ext uri="{9D8B030D-6E8A-4147-A177-3AD203B41FA5}">
                      <a16:colId xmlns:a16="http://schemas.microsoft.com/office/drawing/2014/main" val="20000"/>
                    </a:ext>
                  </a:extLst>
                </a:gridCol>
              </a:tblGrid>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CC00"/>
                    </a:solidFill>
                  </a:tcPr>
                </a:tc>
                <a:extLst>
                  <a:ext uri="{0D108BD9-81ED-4DB2-BD59-A6C34878D82A}">
                    <a16:rowId xmlns:a16="http://schemas.microsoft.com/office/drawing/2014/main" val="10002"/>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10003"/>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7030A0"/>
                    </a:solidFill>
                  </a:tcPr>
                </a:tc>
                <a:extLst>
                  <a:ext uri="{0D108BD9-81ED-4DB2-BD59-A6C34878D82A}">
                    <a16:rowId xmlns:a16="http://schemas.microsoft.com/office/drawing/2014/main" val="10004"/>
                  </a:ext>
                </a:extLst>
              </a:tr>
            </a:tbl>
          </a:graphicData>
        </a:graphic>
      </p:graphicFrame>
      <p:sp>
        <p:nvSpPr>
          <p:cNvPr id="2" name="Textfeld 1"/>
          <p:cNvSpPr txBox="1"/>
          <p:nvPr/>
        </p:nvSpPr>
        <p:spPr>
          <a:xfrm>
            <a:off x="1872258" y="2484189"/>
            <a:ext cx="4752528" cy="8217634"/>
          </a:xfrm>
          <a:prstGeom prst="rect">
            <a:avLst/>
          </a:prstGeom>
          <a:noFill/>
        </p:spPr>
        <p:txBody>
          <a:bodyPr wrap="square" rtlCol="0">
            <a:spAutoFit/>
          </a:bodyPr>
          <a:lstStyle/>
          <a:p>
            <a:r>
              <a:rPr lang="de-DE" sz="1200" b="1" dirty="0" smtClean="0">
                <a:latin typeface="Corbel" panose="020B0503020204020204" pitchFamily="34" charset="0"/>
              </a:rPr>
              <a:t> Erziehungspartnerschaft</a:t>
            </a:r>
          </a:p>
          <a:p>
            <a:endParaRPr lang="de-DE" sz="1200" b="1" dirty="0" smtClean="0">
              <a:latin typeface="Corbel" panose="020B0503020204020204" pitchFamily="34" charset="0"/>
            </a:endParaRPr>
          </a:p>
          <a:p>
            <a:r>
              <a:rPr lang="de-DE" sz="1200" dirty="0" smtClean="0">
                <a:latin typeface="Corbel" panose="020B0503020204020204" pitchFamily="34" charset="0"/>
              </a:rPr>
              <a:t>Eltern sind für uns die wichtigsten und einflussreichsten Bezugspersonen der Kinder.</a:t>
            </a:r>
            <a:endParaRPr lang="de-DE" sz="1200" dirty="0">
              <a:latin typeface="Corbel" panose="020B0503020204020204" pitchFamily="34" charset="0"/>
            </a:endParaRPr>
          </a:p>
          <a:p>
            <a:r>
              <a:rPr lang="de-DE" sz="1200" dirty="0" smtClean="0">
                <a:latin typeface="Corbel" panose="020B0503020204020204" pitchFamily="34" charset="0"/>
              </a:rPr>
              <a:t>Eine partnerschaftliche Zusammenarbeit zwischen  Eltern und dem pädagogischen Personal erleben Kinder als gemeinschaftliches Bemühen um ihr Wohlergehen.</a:t>
            </a:r>
          </a:p>
          <a:p>
            <a:endParaRPr lang="de-DE" sz="1200" dirty="0">
              <a:latin typeface="Corbel" panose="020B0503020204020204" pitchFamily="34" charset="0"/>
            </a:endParaRPr>
          </a:p>
          <a:p>
            <a:r>
              <a:rPr lang="de-DE" sz="1200" b="1" dirty="0" smtClean="0">
                <a:latin typeface="Corbel" panose="020B0503020204020204" pitchFamily="34" charset="0"/>
              </a:rPr>
              <a:t>Wir bieten folgende regelmäßige Informationen und Gespräche zu den Entwicklungswegen der Kinder an:</a:t>
            </a:r>
          </a:p>
          <a:p>
            <a:endParaRPr lang="de-DE" sz="1200" dirty="0">
              <a:latin typeface="Corbel" panose="020B0503020204020204" pitchFamily="34" charset="0"/>
            </a:endParaRPr>
          </a:p>
          <a:p>
            <a:r>
              <a:rPr lang="de-DE" sz="1200" dirty="0" smtClean="0">
                <a:latin typeface="Corbel" panose="020B0503020204020204" pitchFamily="34" charset="0"/>
              </a:rPr>
              <a:t>□ Anmeldegespräch und intensiven Kontakt während der Eingewöhnung</a:t>
            </a:r>
          </a:p>
          <a:p>
            <a:r>
              <a:rPr lang="de-DE" sz="1200" dirty="0" smtClean="0">
                <a:latin typeface="Calibri"/>
              </a:rPr>
              <a:t>□ </a:t>
            </a:r>
            <a:r>
              <a:rPr lang="de-DE" sz="1200" dirty="0" smtClean="0">
                <a:latin typeface="Calibri"/>
              </a:rPr>
              <a:t>Regelmäßige </a:t>
            </a:r>
            <a:r>
              <a:rPr lang="de-DE" sz="1200" dirty="0" smtClean="0">
                <a:latin typeface="Calibri"/>
              </a:rPr>
              <a:t>Entwicklungsgespräche</a:t>
            </a:r>
          </a:p>
          <a:p>
            <a:r>
              <a:rPr lang="de-DE" sz="1200" dirty="0" smtClean="0">
                <a:latin typeface="Calibri"/>
              </a:rPr>
              <a:t>□ Kurze Tür- und Angelgespräche</a:t>
            </a:r>
          </a:p>
          <a:p>
            <a:r>
              <a:rPr lang="de-DE" sz="1200" dirty="0" smtClean="0">
                <a:latin typeface="Calibri"/>
              </a:rPr>
              <a:t>□ Elternbriefe</a:t>
            </a:r>
          </a:p>
          <a:p>
            <a:r>
              <a:rPr lang="de-DE" sz="1200" dirty="0" smtClean="0">
                <a:latin typeface="Calibri"/>
              </a:rPr>
              <a:t>□ Telefonate</a:t>
            </a:r>
          </a:p>
          <a:p>
            <a:r>
              <a:rPr lang="de-DE" sz="1200" dirty="0" smtClean="0">
                <a:latin typeface="Calibri"/>
              </a:rPr>
              <a:t>□ Gespräche bei  besonderen Anlässen</a:t>
            </a:r>
          </a:p>
          <a:p>
            <a:r>
              <a:rPr lang="de-DE" sz="1200" dirty="0" smtClean="0">
                <a:latin typeface="Calibri"/>
              </a:rPr>
              <a:t>□ </a:t>
            </a:r>
            <a:r>
              <a:rPr lang="de-DE" sz="1200" dirty="0" smtClean="0">
                <a:latin typeface="Calibri"/>
              </a:rPr>
              <a:t>Schulberatungsgespräche</a:t>
            </a:r>
          </a:p>
          <a:p>
            <a:r>
              <a:rPr lang="de-DE" sz="1200" dirty="0" smtClean="0"/>
              <a:t>□ Hausinterne </a:t>
            </a:r>
            <a:r>
              <a:rPr lang="de-DE" sz="1200" dirty="0" err="1" smtClean="0"/>
              <a:t>Kindergartenapp</a:t>
            </a:r>
            <a:endParaRPr lang="de-DE" sz="1200" dirty="0" smtClean="0">
              <a:latin typeface="Calibri"/>
            </a:endParaRPr>
          </a:p>
          <a:p>
            <a:endParaRPr lang="de-DE" sz="1200" dirty="0">
              <a:latin typeface="Calibri"/>
            </a:endParaRPr>
          </a:p>
          <a:p>
            <a:r>
              <a:rPr lang="de-DE" sz="1200" b="1" dirty="0" smtClean="0">
                <a:latin typeface="Calibri"/>
              </a:rPr>
              <a:t>Wir stellen Transparenz her durch:</a:t>
            </a:r>
          </a:p>
          <a:p>
            <a:endParaRPr lang="de-DE" sz="1200" dirty="0">
              <a:latin typeface="Calibri"/>
            </a:endParaRPr>
          </a:p>
          <a:p>
            <a:r>
              <a:rPr lang="de-DE" sz="1200" dirty="0" smtClean="0">
                <a:latin typeface="Calibri"/>
              </a:rPr>
              <a:t>□ Elternabende</a:t>
            </a:r>
            <a:endParaRPr lang="de-DE" sz="1200" dirty="0" smtClean="0">
              <a:latin typeface="Calibri"/>
            </a:endParaRPr>
          </a:p>
          <a:p>
            <a:r>
              <a:rPr lang="de-DE" sz="1200" dirty="0" smtClean="0">
                <a:latin typeface="Calibri"/>
              </a:rPr>
              <a:t>□ Möglichkeit der Hospitation</a:t>
            </a:r>
          </a:p>
          <a:p>
            <a:r>
              <a:rPr lang="de-DE" sz="1200" dirty="0" smtClean="0">
                <a:latin typeface="Calibri"/>
              </a:rPr>
              <a:t>□ </a:t>
            </a:r>
            <a:r>
              <a:rPr lang="de-DE" sz="1200" dirty="0" smtClean="0">
                <a:latin typeface="Calibri"/>
              </a:rPr>
              <a:t>Fotos </a:t>
            </a:r>
            <a:r>
              <a:rPr lang="de-DE" sz="1200" dirty="0" smtClean="0">
                <a:latin typeface="Calibri"/>
              </a:rPr>
              <a:t>über Bildungsangebote und besondere Aktivitäten</a:t>
            </a:r>
          </a:p>
          <a:p>
            <a:r>
              <a:rPr lang="de-DE" sz="1200" dirty="0" smtClean="0">
                <a:latin typeface="Calibri"/>
              </a:rPr>
              <a:t>□ Ausstellungen von Exponaten der Kinder</a:t>
            </a:r>
          </a:p>
          <a:p>
            <a:r>
              <a:rPr lang="de-DE" sz="1200" dirty="0" smtClean="0">
                <a:latin typeface="Calibri"/>
              </a:rPr>
              <a:t>□ Gemeinsame Feste mit Kindern und ihren Familien</a:t>
            </a:r>
          </a:p>
          <a:p>
            <a:endParaRPr lang="de-DE" sz="1200" dirty="0">
              <a:latin typeface="Calibri"/>
            </a:endParaRPr>
          </a:p>
          <a:p>
            <a:r>
              <a:rPr lang="de-DE" sz="1200" b="1" dirty="0" smtClean="0">
                <a:latin typeface="Calibri"/>
              </a:rPr>
              <a:t>Eltern können sich beteiligen, indem sie:</a:t>
            </a:r>
          </a:p>
          <a:p>
            <a:endParaRPr lang="de-DE" sz="1200" dirty="0">
              <a:latin typeface="Calibri"/>
            </a:endParaRPr>
          </a:p>
          <a:p>
            <a:r>
              <a:rPr lang="de-DE" sz="1200" dirty="0" smtClean="0">
                <a:latin typeface="Calibri"/>
              </a:rPr>
              <a:t>□ </a:t>
            </a:r>
            <a:r>
              <a:rPr lang="de-DE" sz="1200" dirty="0" smtClean="0">
                <a:latin typeface="Calibri"/>
              </a:rPr>
              <a:t>Im </a:t>
            </a:r>
            <a:r>
              <a:rPr lang="de-DE" sz="1200" dirty="0" smtClean="0">
                <a:latin typeface="Calibri"/>
              </a:rPr>
              <a:t>Elternbeirat mitwirken</a:t>
            </a:r>
          </a:p>
          <a:p>
            <a:r>
              <a:rPr lang="de-DE" sz="1200" dirty="0" smtClean="0">
                <a:latin typeface="Calibri"/>
              </a:rPr>
              <a:t>□ Angebote und Feste mitgestalten</a:t>
            </a:r>
          </a:p>
          <a:p>
            <a:r>
              <a:rPr lang="de-DE" sz="1200" dirty="0" smtClean="0">
                <a:latin typeface="Calibri"/>
              </a:rPr>
              <a:t>□ </a:t>
            </a:r>
            <a:r>
              <a:rPr lang="de-DE" sz="1200" dirty="0" smtClean="0">
                <a:latin typeface="Calibri"/>
              </a:rPr>
              <a:t>Wenn möglich, in </a:t>
            </a:r>
            <a:r>
              <a:rPr lang="de-DE" sz="1200" dirty="0" smtClean="0">
                <a:latin typeface="Calibri"/>
              </a:rPr>
              <a:t>Projekte einbezogen sind</a:t>
            </a:r>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pPr algn="ctr"/>
            <a:endParaRPr lang="de-DE" sz="1200" dirty="0" smtClean="0">
              <a:latin typeface="Corbel" panose="020B0503020204020204" pitchFamily="34" charset="0"/>
            </a:endParaRPr>
          </a:p>
          <a:p>
            <a:pPr algn="ctr"/>
            <a:r>
              <a:rPr lang="de-DE" sz="1200" dirty="0" smtClean="0">
                <a:latin typeface="Corbel" panose="020B0503020204020204" pitchFamily="34" charset="0"/>
              </a:rPr>
              <a:t>-24-</a:t>
            </a:r>
            <a:endParaRPr lang="de-DE" sz="1200" dirty="0">
              <a:latin typeface="Corbel" panose="020B0503020204020204" pitchFamily="34" charset="0"/>
            </a:endParaRPr>
          </a:p>
          <a:p>
            <a:endParaRPr lang="de-DE" sz="1200" dirty="0" smtClean="0">
              <a:latin typeface="Corbel" panose="020B0503020204020204" pitchFamily="34" charset="0"/>
            </a:endParaRPr>
          </a:p>
        </p:txBody>
      </p:sp>
    </p:spTree>
    <p:extLst>
      <p:ext uri="{BB962C8B-B14F-4D97-AF65-F5344CB8AC3E}">
        <p14:creationId xmlns:p14="http://schemas.microsoft.com/office/powerpoint/2010/main" val="32457299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2"/>
          <p:cNvSpPr txBox="1">
            <a:spLocks/>
          </p:cNvSpPr>
          <p:nvPr/>
        </p:nvSpPr>
        <p:spPr>
          <a:xfrm>
            <a:off x="1710241" y="122754"/>
            <a:ext cx="5376672" cy="1973319"/>
          </a:xfrm>
          <a:prstGeom prst="rect">
            <a:avLst/>
          </a:prstGeom>
          <a:solidFill>
            <a:srgbClr val="FF33CC"/>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lvl="0"/>
            <a:endParaRPr lang="de-DE" sz="1800" dirty="0" smtClean="0">
              <a:solidFill>
                <a:prstClr val="black"/>
              </a:solidFill>
              <a:latin typeface="Corbel" panose="020B0503020204020204" pitchFamily="34" charset="0"/>
            </a:endParaRPr>
          </a:p>
          <a:p>
            <a:pPr lvl="0"/>
            <a:endParaRPr lang="de-DE" sz="1800" dirty="0">
              <a:solidFill>
                <a:prstClr val="black"/>
              </a:solidFill>
              <a:latin typeface="Corbel" panose="020B0503020204020204" pitchFamily="34" charset="0"/>
            </a:endParaRPr>
          </a:p>
          <a:p>
            <a:pPr lvl="0"/>
            <a:endParaRPr lang="de-DE" sz="1800" dirty="0" smtClean="0">
              <a:solidFill>
                <a:prstClr val="black"/>
              </a:solidFill>
              <a:latin typeface="Corbel" panose="020B0503020204020204" pitchFamily="34" charset="0"/>
            </a:endParaRPr>
          </a:p>
          <a:p>
            <a:pPr lvl="0"/>
            <a:endParaRPr lang="de-DE" sz="1800" dirty="0">
              <a:solidFill>
                <a:prstClr val="black"/>
              </a:solidFill>
              <a:latin typeface="Corbel" panose="020B0503020204020204" pitchFamily="34" charset="0"/>
            </a:endParaRPr>
          </a:p>
          <a:p>
            <a:pPr lvl="0"/>
            <a:endParaRPr lang="de-DE" sz="1800" dirty="0" smtClean="0">
              <a:solidFill>
                <a:prstClr val="black"/>
              </a:solidFill>
              <a:latin typeface="Corbel" panose="020B0503020204020204" pitchFamily="34" charset="0"/>
            </a:endParaRPr>
          </a:p>
          <a:p>
            <a:pPr lvl="0"/>
            <a:r>
              <a:rPr lang="de-DE" sz="1800" dirty="0" smtClean="0">
                <a:solidFill>
                  <a:prstClr val="black"/>
                </a:solidFill>
                <a:latin typeface="Corbel" panose="020B0503020204020204" pitchFamily="34" charset="0"/>
              </a:rPr>
              <a:t>Kooperation</a:t>
            </a:r>
            <a:endParaRPr lang="de-DE" sz="1800" dirty="0">
              <a:solidFill>
                <a:prstClr val="black"/>
              </a:solidFill>
              <a:latin typeface="Corbel" panose="020B0503020204020204" pitchFamily="34" charset="0"/>
            </a:endParaRPr>
          </a:p>
        </p:txBody>
      </p:sp>
      <p:sp>
        <p:nvSpPr>
          <p:cNvPr id="5" name="Textfeld 1"/>
          <p:cNvSpPr txBox="1">
            <a:spLocks/>
          </p:cNvSpPr>
          <p:nvPr/>
        </p:nvSpPr>
        <p:spPr>
          <a:xfrm>
            <a:off x="1710241" y="2096072"/>
            <a:ext cx="5376672" cy="8139942"/>
          </a:xfrm>
          <a:prstGeom prst="rect">
            <a:avLst/>
          </a:prstGeom>
          <a:solidFill>
            <a:schemeClr val="bg1"/>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p:txBody>
      </p:sp>
      <p:graphicFrame>
        <p:nvGraphicFramePr>
          <p:cNvPr id="6" name="Tabelle 5"/>
          <p:cNvGraphicFramePr>
            <a:graphicFrameLocks noGrp="1"/>
          </p:cNvGraphicFramePr>
          <p:nvPr>
            <p:extLst>
              <p:ext uri="{D42A27DB-BD31-4B8C-83A1-F6EECF244321}">
                <p14:modId xmlns:p14="http://schemas.microsoft.com/office/powerpoint/2010/main" val="3281098731"/>
              </p:ext>
            </p:extLst>
          </p:nvPr>
        </p:nvGraphicFramePr>
        <p:xfrm>
          <a:off x="198074" y="122758"/>
          <a:ext cx="1512168" cy="10113255"/>
        </p:xfrm>
        <a:graphic>
          <a:graphicData uri="http://schemas.openxmlformats.org/drawingml/2006/table">
            <a:tbl>
              <a:tblPr firstRow="1" firstCol="1" bandRow="1"/>
              <a:tblGrid>
                <a:gridCol w="1512168">
                  <a:extLst>
                    <a:ext uri="{9D8B030D-6E8A-4147-A177-3AD203B41FA5}">
                      <a16:colId xmlns:a16="http://schemas.microsoft.com/office/drawing/2014/main" val="20000"/>
                    </a:ext>
                  </a:extLst>
                </a:gridCol>
              </a:tblGrid>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CC00"/>
                    </a:solidFill>
                  </a:tcPr>
                </a:tc>
                <a:extLst>
                  <a:ext uri="{0D108BD9-81ED-4DB2-BD59-A6C34878D82A}">
                    <a16:rowId xmlns:a16="http://schemas.microsoft.com/office/drawing/2014/main" val="10002"/>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10003"/>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7030A0"/>
                    </a:solidFill>
                  </a:tcPr>
                </a:tc>
                <a:extLst>
                  <a:ext uri="{0D108BD9-81ED-4DB2-BD59-A6C34878D82A}">
                    <a16:rowId xmlns:a16="http://schemas.microsoft.com/office/drawing/2014/main" val="10004"/>
                  </a:ext>
                </a:extLst>
              </a:tr>
            </a:tbl>
          </a:graphicData>
        </a:graphic>
      </p:graphicFrame>
      <p:sp>
        <p:nvSpPr>
          <p:cNvPr id="2" name="Textfeld 1"/>
          <p:cNvSpPr txBox="1"/>
          <p:nvPr/>
        </p:nvSpPr>
        <p:spPr>
          <a:xfrm>
            <a:off x="1800250" y="2484190"/>
            <a:ext cx="4896544" cy="7848302"/>
          </a:xfrm>
          <a:prstGeom prst="rect">
            <a:avLst/>
          </a:prstGeom>
          <a:noFill/>
        </p:spPr>
        <p:txBody>
          <a:bodyPr wrap="square" rtlCol="0">
            <a:spAutoFit/>
          </a:bodyPr>
          <a:lstStyle/>
          <a:p>
            <a:r>
              <a:rPr lang="de-DE" sz="1200" b="1" dirty="0" smtClean="0">
                <a:latin typeface="Corbel" panose="020B0503020204020204" pitchFamily="34" charset="0"/>
              </a:rPr>
              <a:t>Zusammenarbeit im Team</a:t>
            </a:r>
          </a:p>
          <a:p>
            <a:endParaRPr lang="de-DE" sz="1200" b="1" dirty="0">
              <a:latin typeface="Corbel" panose="020B0503020204020204" pitchFamily="34" charset="0"/>
            </a:endParaRPr>
          </a:p>
          <a:p>
            <a:r>
              <a:rPr lang="de-DE" sz="1200" dirty="0" smtClean="0">
                <a:latin typeface="Corbel" panose="020B0503020204020204" pitchFamily="34" charset="0"/>
              </a:rPr>
              <a:t>In unserem Kinderhaus arbeitet Fachpersonal unterschiedlicher Profession zusammen.</a:t>
            </a:r>
          </a:p>
          <a:p>
            <a:r>
              <a:rPr lang="de-DE" sz="1200" dirty="0" smtClean="0">
                <a:latin typeface="Corbel" panose="020B0503020204020204" pitchFamily="34" charset="0"/>
              </a:rPr>
              <a:t>Wir reflektieren regelmäßig unsere Erkenntnisse und leiten daraus Handlungsschritte für ein weiteres Vorgehen ab.</a:t>
            </a:r>
          </a:p>
          <a:p>
            <a:endParaRPr lang="de-DE" sz="1200" dirty="0">
              <a:latin typeface="Corbel" panose="020B0503020204020204" pitchFamily="34" charset="0"/>
            </a:endParaRPr>
          </a:p>
          <a:p>
            <a:r>
              <a:rPr lang="de-DE" sz="1200" dirty="0" smtClean="0">
                <a:latin typeface="Corbel" panose="020B0503020204020204" pitchFamily="34" charset="0"/>
              </a:rPr>
              <a:t>Um eine gute Zusammenarbeit zu erreichen und eine kontinuierliche fachliche Arbeit gewährleisten zu können, bedarf es regelmäßiger </a:t>
            </a:r>
            <a:r>
              <a:rPr lang="de-DE" sz="1200" dirty="0" smtClean="0">
                <a:latin typeface="Corbel" panose="020B0503020204020204" pitchFamily="34" charset="0"/>
              </a:rPr>
              <a:t>Team-/ </a:t>
            </a:r>
            <a:r>
              <a:rPr lang="de-DE" sz="1200" dirty="0" smtClean="0">
                <a:latin typeface="Corbel" panose="020B0503020204020204" pitchFamily="34" charset="0"/>
              </a:rPr>
              <a:t>und Dienstbesprechungen.</a:t>
            </a:r>
          </a:p>
          <a:p>
            <a:r>
              <a:rPr lang="de-DE" sz="1200" dirty="0" smtClean="0">
                <a:latin typeface="Corbel" panose="020B0503020204020204" pitchFamily="34" charset="0"/>
              </a:rPr>
              <a:t>Zusätzliche Klausurtage dienen der </a:t>
            </a:r>
            <a:r>
              <a:rPr lang="de-DE" sz="1200" dirty="0" smtClean="0">
                <a:latin typeface="Corbel" panose="020B0503020204020204" pitchFamily="34" charset="0"/>
              </a:rPr>
              <a:t>Fort-/ </a:t>
            </a:r>
            <a:r>
              <a:rPr lang="de-DE" sz="1200" dirty="0" smtClean="0">
                <a:latin typeface="Corbel" panose="020B0503020204020204" pitchFamily="34" charset="0"/>
              </a:rPr>
              <a:t>und Weiterbildung sowie der Überprüfung und Weiterentwicklung unserer pädagogischen Arbeit. </a:t>
            </a:r>
          </a:p>
          <a:p>
            <a:endParaRPr lang="de-DE" sz="1200" dirty="0">
              <a:latin typeface="Corbel" panose="020B0503020204020204" pitchFamily="34" charset="0"/>
            </a:endParaRPr>
          </a:p>
          <a:p>
            <a:r>
              <a:rPr lang="de-DE" sz="1200" dirty="0" smtClean="0">
                <a:latin typeface="Corbel" panose="020B0503020204020204" pitchFamily="34" charset="0"/>
              </a:rPr>
              <a:t>Jede Kollegin hat die Möglichkeit , zusätzliche Fort- und Weiterbildungen zu besuchen.</a:t>
            </a: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pPr algn="ctr"/>
            <a:r>
              <a:rPr lang="de-DE" sz="1200" dirty="0" smtClean="0">
                <a:latin typeface="Corbel" panose="020B0503020204020204" pitchFamily="34" charset="0"/>
              </a:rPr>
              <a:t>-25-</a:t>
            </a:r>
            <a:endParaRPr lang="de-DE" sz="1200" dirty="0">
              <a:latin typeface="Corbel" panose="020B0503020204020204" pitchFamily="34" charset="0"/>
            </a:endParaRPr>
          </a:p>
        </p:txBody>
      </p:sp>
    </p:spTree>
    <p:extLst>
      <p:ext uri="{BB962C8B-B14F-4D97-AF65-F5344CB8AC3E}">
        <p14:creationId xmlns:p14="http://schemas.microsoft.com/office/powerpoint/2010/main" val="27404805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2"/>
          <p:cNvSpPr txBox="1">
            <a:spLocks/>
          </p:cNvSpPr>
          <p:nvPr/>
        </p:nvSpPr>
        <p:spPr>
          <a:xfrm>
            <a:off x="1710241" y="122754"/>
            <a:ext cx="5376672" cy="1973319"/>
          </a:xfrm>
          <a:prstGeom prst="rect">
            <a:avLst/>
          </a:prstGeom>
          <a:solidFill>
            <a:srgbClr val="FF33CC"/>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lvl="0"/>
            <a:endParaRPr lang="de-DE" sz="1800" dirty="0" smtClean="0">
              <a:solidFill>
                <a:prstClr val="black"/>
              </a:solidFill>
              <a:latin typeface="Corbel" panose="020B0503020204020204" pitchFamily="34" charset="0"/>
            </a:endParaRPr>
          </a:p>
          <a:p>
            <a:pPr lvl="0"/>
            <a:endParaRPr lang="de-DE" sz="1800" dirty="0">
              <a:solidFill>
                <a:prstClr val="black"/>
              </a:solidFill>
              <a:latin typeface="Corbel" panose="020B0503020204020204" pitchFamily="34" charset="0"/>
            </a:endParaRPr>
          </a:p>
          <a:p>
            <a:pPr lvl="0"/>
            <a:endParaRPr lang="de-DE" sz="1800" dirty="0" smtClean="0">
              <a:solidFill>
                <a:prstClr val="black"/>
              </a:solidFill>
              <a:latin typeface="Corbel" panose="020B0503020204020204" pitchFamily="34" charset="0"/>
            </a:endParaRPr>
          </a:p>
          <a:p>
            <a:pPr lvl="0"/>
            <a:endParaRPr lang="de-DE" sz="1800" dirty="0">
              <a:solidFill>
                <a:prstClr val="black"/>
              </a:solidFill>
              <a:latin typeface="Corbel" panose="020B0503020204020204" pitchFamily="34" charset="0"/>
            </a:endParaRPr>
          </a:p>
          <a:p>
            <a:pPr lvl="0"/>
            <a:endParaRPr lang="de-DE" sz="1800" dirty="0" smtClean="0">
              <a:solidFill>
                <a:prstClr val="black"/>
              </a:solidFill>
              <a:latin typeface="Corbel" panose="020B0503020204020204" pitchFamily="34" charset="0"/>
            </a:endParaRPr>
          </a:p>
          <a:p>
            <a:pPr lvl="0"/>
            <a:r>
              <a:rPr lang="de-DE" sz="1800" dirty="0" smtClean="0">
                <a:solidFill>
                  <a:prstClr val="black"/>
                </a:solidFill>
                <a:latin typeface="Corbel" panose="020B0503020204020204" pitchFamily="34" charset="0"/>
              </a:rPr>
              <a:t>Kooperation</a:t>
            </a:r>
            <a:endParaRPr lang="de-DE" sz="1800" dirty="0">
              <a:solidFill>
                <a:prstClr val="black"/>
              </a:solidFill>
              <a:latin typeface="Corbel" panose="020B0503020204020204" pitchFamily="34" charset="0"/>
            </a:endParaRPr>
          </a:p>
        </p:txBody>
      </p:sp>
      <p:sp>
        <p:nvSpPr>
          <p:cNvPr id="5" name="Textfeld 1"/>
          <p:cNvSpPr txBox="1">
            <a:spLocks/>
          </p:cNvSpPr>
          <p:nvPr/>
        </p:nvSpPr>
        <p:spPr>
          <a:xfrm>
            <a:off x="1749533" y="2096072"/>
            <a:ext cx="5376672" cy="8139942"/>
          </a:xfrm>
          <a:prstGeom prst="rect">
            <a:avLst/>
          </a:prstGeom>
          <a:solidFill>
            <a:schemeClr val="bg1"/>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p:txBody>
      </p:sp>
      <p:graphicFrame>
        <p:nvGraphicFramePr>
          <p:cNvPr id="6" name="Tabelle 5"/>
          <p:cNvGraphicFramePr>
            <a:graphicFrameLocks noGrp="1"/>
          </p:cNvGraphicFramePr>
          <p:nvPr>
            <p:extLst>
              <p:ext uri="{D42A27DB-BD31-4B8C-83A1-F6EECF244321}">
                <p14:modId xmlns:p14="http://schemas.microsoft.com/office/powerpoint/2010/main" val="835386266"/>
              </p:ext>
            </p:extLst>
          </p:nvPr>
        </p:nvGraphicFramePr>
        <p:xfrm>
          <a:off x="198074" y="122758"/>
          <a:ext cx="1512168" cy="10113255"/>
        </p:xfrm>
        <a:graphic>
          <a:graphicData uri="http://schemas.openxmlformats.org/drawingml/2006/table">
            <a:tbl>
              <a:tblPr firstRow="1" firstCol="1" bandRow="1"/>
              <a:tblGrid>
                <a:gridCol w="1512168">
                  <a:extLst>
                    <a:ext uri="{9D8B030D-6E8A-4147-A177-3AD203B41FA5}">
                      <a16:colId xmlns:a16="http://schemas.microsoft.com/office/drawing/2014/main" val="20000"/>
                    </a:ext>
                  </a:extLst>
                </a:gridCol>
              </a:tblGrid>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CC00"/>
                    </a:solidFill>
                  </a:tcPr>
                </a:tc>
                <a:extLst>
                  <a:ext uri="{0D108BD9-81ED-4DB2-BD59-A6C34878D82A}">
                    <a16:rowId xmlns:a16="http://schemas.microsoft.com/office/drawing/2014/main" val="10002"/>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10003"/>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7030A0"/>
                    </a:solidFill>
                  </a:tcPr>
                </a:tc>
                <a:extLst>
                  <a:ext uri="{0D108BD9-81ED-4DB2-BD59-A6C34878D82A}">
                    <a16:rowId xmlns:a16="http://schemas.microsoft.com/office/drawing/2014/main" val="10004"/>
                  </a:ext>
                </a:extLst>
              </a:tr>
            </a:tbl>
          </a:graphicData>
        </a:graphic>
      </p:graphicFrame>
      <p:sp>
        <p:nvSpPr>
          <p:cNvPr id="2" name="Textfeld 1"/>
          <p:cNvSpPr txBox="1"/>
          <p:nvPr/>
        </p:nvSpPr>
        <p:spPr>
          <a:xfrm>
            <a:off x="1800250" y="2412182"/>
            <a:ext cx="5184576" cy="276999"/>
          </a:xfrm>
          <a:prstGeom prst="rect">
            <a:avLst/>
          </a:prstGeom>
          <a:noFill/>
        </p:spPr>
        <p:txBody>
          <a:bodyPr wrap="square" rtlCol="0">
            <a:spAutoFit/>
          </a:bodyPr>
          <a:lstStyle/>
          <a:p>
            <a:r>
              <a:rPr lang="de-DE" sz="1200" b="1" dirty="0" smtClean="0">
                <a:latin typeface="Corbel" panose="020B0503020204020204" pitchFamily="34" charset="0"/>
              </a:rPr>
              <a:t> Zusammenarbeit mit anderen Institutionen </a:t>
            </a:r>
            <a:endParaRPr lang="de-DE" sz="1200" b="1" dirty="0">
              <a:latin typeface="Corbel" panose="020B0503020204020204" pitchFamily="34" charset="0"/>
            </a:endParaRPr>
          </a:p>
        </p:txBody>
      </p:sp>
      <p:cxnSp>
        <p:nvCxnSpPr>
          <p:cNvPr id="7" name="Gerade Verbindung 6"/>
          <p:cNvCxnSpPr/>
          <p:nvPr/>
        </p:nvCxnSpPr>
        <p:spPr>
          <a:xfrm>
            <a:off x="4177262" y="3559086"/>
            <a:ext cx="0" cy="18722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Gerade Verbindung 7"/>
          <p:cNvCxnSpPr/>
          <p:nvPr/>
        </p:nvCxnSpPr>
        <p:spPr>
          <a:xfrm>
            <a:off x="4177262" y="7065119"/>
            <a:ext cx="0" cy="18722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Gerade Verbindung 8"/>
          <p:cNvCxnSpPr/>
          <p:nvPr/>
        </p:nvCxnSpPr>
        <p:spPr>
          <a:xfrm>
            <a:off x="5400650" y="6417773"/>
            <a:ext cx="136815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Gerade Verbindung 10"/>
          <p:cNvCxnSpPr/>
          <p:nvPr/>
        </p:nvCxnSpPr>
        <p:spPr>
          <a:xfrm>
            <a:off x="2232298" y="6376760"/>
            <a:ext cx="136815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feld 11"/>
          <p:cNvSpPr txBox="1"/>
          <p:nvPr/>
        </p:nvSpPr>
        <p:spPr>
          <a:xfrm>
            <a:off x="2052278" y="3492302"/>
            <a:ext cx="2124236" cy="1938992"/>
          </a:xfrm>
          <a:prstGeom prst="rect">
            <a:avLst/>
          </a:prstGeom>
          <a:noFill/>
        </p:spPr>
        <p:txBody>
          <a:bodyPr wrap="square" rtlCol="0">
            <a:spAutoFit/>
          </a:bodyPr>
          <a:lstStyle/>
          <a:p>
            <a:r>
              <a:rPr lang="de-DE" sz="1200" dirty="0" smtClean="0">
                <a:latin typeface="Corbel" panose="020B0503020204020204" pitchFamily="34" charset="0"/>
              </a:rPr>
              <a:t>Integrationskindergarten </a:t>
            </a:r>
            <a:r>
              <a:rPr lang="de-DE" sz="1200" dirty="0" err="1" smtClean="0">
                <a:latin typeface="Corbel" panose="020B0503020204020204" pitchFamily="34" charset="0"/>
              </a:rPr>
              <a:t>Sumsemann</a:t>
            </a:r>
            <a:endParaRPr lang="de-DE" sz="1200" dirty="0" smtClean="0">
              <a:latin typeface="Corbel" panose="020B0503020204020204" pitchFamily="34" charset="0"/>
            </a:endParaRPr>
          </a:p>
          <a:p>
            <a:endParaRPr lang="de-DE" sz="1200" dirty="0" smtClean="0">
              <a:latin typeface="Corbel" panose="020B0503020204020204" pitchFamily="34" charset="0"/>
            </a:endParaRPr>
          </a:p>
          <a:p>
            <a:r>
              <a:rPr lang="de-DE" sz="1200" dirty="0" smtClean="0">
                <a:latin typeface="Corbel" panose="020B0503020204020204" pitchFamily="34" charset="0"/>
              </a:rPr>
              <a:t>Grundschule Türkenfeld</a:t>
            </a:r>
          </a:p>
          <a:p>
            <a:endParaRPr lang="de-DE" sz="1200" dirty="0">
              <a:latin typeface="Corbel" panose="020B0503020204020204" pitchFamily="34" charset="0"/>
            </a:endParaRPr>
          </a:p>
          <a:p>
            <a:r>
              <a:rPr lang="de-DE" sz="1200" dirty="0" smtClean="0">
                <a:latin typeface="Corbel" panose="020B0503020204020204" pitchFamily="34" charset="0"/>
              </a:rPr>
              <a:t>Freiwillige Feuerwehr Türkenfeld</a:t>
            </a:r>
          </a:p>
          <a:p>
            <a:endParaRPr lang="de-DE" sz="1200" dirty="0">
              <a:latin typeface="Corbel" panose="020B0503020204020204" pitchFamily="34" charset="0"/>
            </a:endParaRPr>
          </a:p>
          <a:p>
            <a:endParaRPr lang="de-DE" sz="1200" dirty="0">
              <a:latin typeface="Corbel" panose="020B0503020204020204" pitchFamily="34" charset="0"/>
            </a:endParaRPr>
          </a:p>
          <a:p>
            <a:endParaRPr lang="de-DE" sz="1200" dirty="0">
              <a:latin typeface="Corbel" panose="020B0503020204020204" pitchFamily="34" charset="0"/>
            </a:endParaRPr>
          </a:p>
        </p:txBody>
      </p:sp>
      <p:sp>
        <p:nvSpPr>
          <p:cNvPr id="13" name="Textfeld 12"/>
          <p:cNvSpPr txBox="1"/>
          <p:nvPr/>
        </p:nvSpPr>
        <p:spPr>
          <a:xfrm>
            <a:off x="4611589" y="3526067"/>
            <a:ext cx="2232248" cy="2123658"/>
          </a:xfrm>
          <a:prstGeom prst="rect">
            <a:avLst/>
          </a:prstGeom>
          <a:noFill/>
        </p:spPr>
        <p:txBody>
          <a:bodyPr wrap="square" rtlCol="0">
            <a:spAutoFit/>
          </a:bodyPr>
          <a:lstStyle/>
          <a:p>
            <a:r>
              <a:rPr lang="de-DE" sz="1200" dirty="0" smtClean="0">
                <a:latin typeface="Corbel" panose="020B0503020204020204" pitchFamily="34" charset="0"/>
              </a:rPr>
              <a:t>Kinderhilfe Fürstenfeldbruck</a:t>
            </a:r>
          </a:p>
          <a:p>
            <a:endParaRPr lang="de-DE" sz="1200" dirty="0">
              <a:latin typeface="Corbel" panose="020B0503020204020204" pitchFamily="34" charset="0"/>
            </a:endParaRPr>
          </a:p>
          <a:p>
            <a:r>
              <a:rPr lang="de-DE" sz="1200" dirty="0" smtClean="0">
                <a:latin typeface="Corbel" panose="020B0503020204020204" pitchFamily="34" charset="0"/>
              </a:rPr>
              <a:t>Frühförderstelle Fürstenfeldbruck</a:t>
            </a:r>
            <a:endParaRPr lang="de-DE" sz="1200" dirty="0" smtClean="0">
              <a:latin typeface="Corbel" panose="020B0503020204020204" pitchFamily="34" charset="0"/>
            </a:endParaRPr>
          </a:p>
          <a:p>
            <a:endParaRPr lang="de-DE" sz="1200" dirty="0">
              <a:latin typeface="Corbel" panose="020B0503020204020204" pitchFamily="34" charset="0"/>
            </a:endParaRPr>
          </a:p>
          <a:p>
            <a:r>
              <a:rPr lang="de-DE" sz="1200" dirty="0" smtClean="0">
                <a:latin typeface="Corbel" panose="020B0503020204020204" pitchFamily="34" charset="0"/>
              </a:rPr>
              <a:t>Jugendamt Fürstenfeldbruck</a:t>
            </a:r>
          </a:p>
          <a:p>
            <a:endParaRPr lang="de-DE" sz="1200" dirty="0">
              <a:latin typeface="Corbel" panose="020B0503020204020204" pitchFamily="34" charset="0"/>
            </a:endParaRPr>
          </a:p>
          <a:p>
            <a:r>
              <a:rPr lang="de-DE" sz="1200" dirty="0" smtClean="0">
                <a:latin typeface="Corbel" panose="020B0503020204020204" pitchFamily="34" charset="0"/>
              </a:rPr>
              <a:t>Landratsamt Fürstenfeldbruck</a:t>
            </a:r>
          </a:p>
          <a:p>
            <a:endParaRPr lang="de-DE" sz="1200" dirty="0">
              <a:latin typeface="Corbel" panose="020B0503020204020204" pitchFamily="34" charset="0"/>
            </a:endParaRPr>
          </a:p>
          <a:p>
            <a:r>
              <a:rPr lang="de-DE" sz="1200" dirty="0" smtClean="0">
                <a:latin typeface="Corbel" panose="020B0503020204020204" pitchFamily="34" charset="0"/>
              </a:rPr>
              <a:t>Gesundheitsamt Fürstenfeldbruck</a:t>
            </a:r>
            <a:endParaRPr lang="de-DE" sz="1200" dirty="0">
              <a:latin typeface="Corbel" panose="020B0503020204020204" pitchFamily="34" charset="0"/>
            </a:endParaRPr>
          </a:p>
        </p:txBody>
      </p:sp>
      <p:sp>
        <p:nvSpPr>
          <p:cNvPr id="14" name="Textfeld 13"/>
          <p:cNvSpPr txBox="1"/>
          <p:nvPr/>
        </p:nvSpPr>
        <p:spPr>
          <a:xfrm>
            <a:off x="2052278" y="7065119"/>
            <a:ext cx="1656184" cy="1384995"/>
          </a:xfrm>
          <a:prstGeom prst="rect">
            <a:avLst/>
          </a:prstGeom>
          <a:noFill/>
        </p:spPr>
        <p:txBody>
          <a:bodyPr wrap="square" rtlCol="0">
            <a:spAutoFit/>
          </a:bodyPr>
          <a:lstStyle/>
          <a:p>
            <a:r>
              <a:rPr lang="de-DE" sz="1200" dirty="0" smtClean="0">
                <a:latin typeface="Corbel" panose="020B0503020204020204" pitchFamily="34" charset="0"/>
              </a:rPr>
              <a:t>Fachakademie für Sozialpädagogik</a:t>
            </a:r>
          </a:p>
          <a:p>
            <a:endParaRPr lang="de-DE" sz="1200" dirty="0">
              <a:latin typeface="Corbel" panose="020B0503020204020204" pitchFamily="34" charset="0"/>
            </a:endParaRPr>
          </a:p>
          <a:p>
            <a:r>
              <a:rPr lang="de-DE" sz="1200" dirty="0" smtClean="0">
                <a:latin typeface="Corbel" panose="020B0503020204020204" pitchFamily="34" charset="0"/>
              </a:rPr>
              <a:t>Berufsfachschule für Kinderpflege</a:t>
            </a:r>
          </a:p>
          <a:p>
            <a:endParaRPr lang="de-DE" sz="1200" dirty="0">
              <a:latin typeface="Corbel" panose="020B0503020204020204" pitchFamily="34" charset="0"/>
            </a:endParaRPr>
          </a:p>
          <a:p>
            <a:r>
              <a:rPr lang="de-DE" sz="1200" dirty="0" smtClean="0">
                <a:latin typeface="Corbel" panose="020B0503020204020204" pitchFamily="34" charset="0"/>
              </a:rPr>
              <a:t>Fachoberschule </a:t>
            </a:r>
            <a:endParaRPr lang="de-DE" sz="1200" dirty="0">
              <a:latin typeface="Corbel" panose="020B0503020204020204" pitchFamily="34" charset="0"/>
            </a:endParaRPr>
          </a:p>
        </p:txBody>
      </p:sp>
      <p:sp>
        <p:nvSpPr>
          <p:cNvPr id="15" name="Textfeld 14"/>
          <p:cNvSpPr txBox="1"/>
          <p:nvPr/>
        </p:nvSpPr>
        <p:spPr>
          <a:xfrm>
            <a:off x="4542797" y="7044131"/>
            <a:ext cx="2232248" cy="1569660"/>
          </a:xfrm>
          <a:prstGeom prst="rect">
            <a:avLst/>
          </a:prstGeom>
          <a:noFill/>
        </p:spPr>
        <p:txBody>
          <a:bodyPr wrap="square" rtlCol="0">
            <a:spAutoFit/>
          </a:bodyPr>
          <a:lstStyle/>
          <a:p>
            <a:r>
              <a:rPr lang="de-DE" sz="1200" dirty="0" smtClean="0">
                <a:latin typeface="Corbel" panose="020B0503020204020204" pitchFamily="34" charset="0"/>
              </a:rPr>
              <a:t>Ergotherapeuten</a:t>
            </a:r>
          </a:p>
          <a:p>
            <a:endParaRPr lang="de-DE" sz="1200" dirty="0">
              <a:latin typeface="Corbel" panose="020B0503020204020204" pitchFamily="34" charset="0"/>
            </a:endParaRPr>
          </a:p>
          <a:p>
            <a:r>
              <a:rPr lang="de-DE" sz="1200" dirty="0" smtClean="0">
                <a:latin typeface="Corbel" panose="020B0503020204020204" pitchFamily="34" charset="0"/>
              </a:rPr>
              <a:t>Logopäden</a:t>
            </a:r>
          </a:p>
          <a:p>
            <a:endParaRPr lang="de-DE" sz="1200" dirty="0">
              <a:latin typeface="Corbel" panose="020B0503020204020204" pitchFamily="34" charset="0"/>
            </a:endParaRPr>
          </a:p>
          <a:p>
            <a:r>
              <a:rPr lang="de-DE" sz="1200" dirty="0" smtClean="0">
                <a:latin typeface="Corbel" panose="020B0503020204020204" pitchFamily="34" charset="0"/>
              </a:rPr>
              <a:t>Verschiedene </a:t>
            </a:r>
            <a:r>
              <a:rPr lang="de-DE" sz="1200" dirty="0" smtClean="0">
                <a:latin typeface="Corbel" panose="020B0503020204020204" pitchFamily="34" charset="0"/>
              </a:rPr>
              <a:t>Beratungsstellen</a:t>
            </a:r>
          </a:p>
          <a:p>
            <a:endParaRPr lang="de-DE" sz="1200" dirty="0">
              <a:latin typeface="Corbel" panose="020B0503020204020204" pitchFamily="34" charset="0"/>
            </a:endParaRPr>
          </a:p>
          <a:p>
            <a:endParaRPr lang="de-DE" sz="1200" dirty="0">
              <a:latin typeface="Corbel" panose="020B0503020204020204" pitchFamily="34" charset="0"/>
            </a:endParaRPr>
          </a:p>
          <a:p>
            <a:endParaRPr lang="de-DE" sz="1200" dirty="0">
              <a:latin typeface="Corbel" panose="020B0503020204020204" pitchFamily="34" charset="0"/>
            </a:endParaRPr>
          </a:p>
        </p:txBody>
      </p:sp>
      <p:sp>
        <p:nvSpPr>
          <p:cNvPr id="16" name="Textfeld 15"/>
          <p:cNvSpPr txBox="1"/>
          <p:nvPr/>
        </p:nvSpPr>
        <p:spPr>
          <a:xfrm>
            <a:off x="3858517" y="6012582"/>
            <a:ext cx="1080120" cy="646331"/>
          </a:xfrm>
          <a:prstGeom prst="rect">
            <a:avLst/>
          </a:prstGeom>
          <a:noFill/>
        </p:spPr>
        <p:txBody>
          <a:bodyPr wrap="square" rtlCol="0">
            <a:spAutoFit/>
          </a:bodyPr>
          <a:lstStyle/>
          <a:p>
            <a:pPr algn="ctr"/>
            <a:r>
              <a:rPr lang="de-DE" sz="1200" dirty="0" smtClean="0">
                <a:latin typeface="Corbel" panose="020B0503020204020204" pitchFamily="34" charset="0"/>
              </a:rPr>
              <a:t>Kinderhaus </a:t>
            </a:r>
          </a:p>
          <a:p>
            <a:pPr algn="ctr"/>
            <a:r>
              <a:rPr lang="de-DE" sz="1200" dirty="0" smtClean="0">
                <a:latin typeface="Corbel" panose="020B0503020204020204" pitchFamily="34" charset="0"/>
              </a:rPr>
              <a:t>und </a:t>
            </a:r>
          </a:p>
          <a:p>
            <a:pPr algn="ctr"/>
            <a:r>
              <a:rPr lang="de-DE" sz="1200" dirty="0" smtClean="0">
                <a:latin typeface="Corbel" panose="020B0503020204020204" pitchFamily="34" charset="0"/>
              </a:rPr>
              <a:t>Familie</a:t>
            </a:r>
            <a:endParaRPr lang="de-DE" sz="1200" dirty="0">
              <a:latin typeface="Corbel" panose="020B0503020204020204" pitchFamily="34" charset="0"/>
            </a:endParaRPr>
          </a:p>
        </p:txBody>
      </p:sp>
      <p:sp>
        <p:nvSpPr>
          <p:cNvPr id="3" name="Textfeld 2"/>
          <p:cNvSpPr txBox="1"/>
          <p:nvPr/>
        </p:nvSpPr>
        <p:spPr>
          <a:xfrm>
            <a:off x="1813766" y="9442511"/>
            <a:ext cx="5171059" cy="830997"/>
          </a:xfrm>
          <a:prstGeom prst="rect">
            <a:avLst/>
          </a:prstGeom>
          <a:noFill/>
        </p:spPr>
        <p:txBody>
          <a:bodyPr wrap="square" rtlCol="0">
            <a:spAutoFit/>
          </a:bodyPr>
          <a:lstStyle/>
          <a:p>
            <a:pPr algn="ctr"/>
            <a:endParaRPr lang="de-DE" sz="1200" dirty="0" smtClean="0">
              <a:latin typeface="Corbel" panose="020B0503020204020204" pitchFamily="34" charset="0"/>
            </a:endParaRPr>
          </a:p>
          <a:p>
            <a:pPr algn="ctr"/>
            <a:endParaRPr lang="de-DE" sz="1200" dirty="0">
              <a:latin typeface="Corbel" panose="020B0503020204020204" pitchFamily="34" charset="0"/>
            </a:endParaRPr>
          </a:p>
          <a:p>
            <a:pPr algn="ctr"/>
            <a:endParaRPr lang="de-DE" sz="1200" dirty="0" smtClean="0">
              <a:latin typeface="Corbel" panose="020B0503020204020204" pitchFamily="34" charset="0"/>
            </a:endParaRPr>
          </a:p>
          <a:p>
            <a:pPr algn="ctr"/>
            <a:r>
              <a:rPr lang="de-DE" sz="1200" dirty="0" smtClean="0">
                <a:latin typeface="Corbel" panose="020B0503020204020204" pitchFamily="34" charset="0"/>
              </a:rPr>
              <a:t>-26-</a:t>
            </a:r>
            <a:endParaRPr lang="de-DE" sz="1200" dirty="0">
              <a:latin typeface="Corbel" panose="020B0503020204020204" pitchFamily="34" charset="0"/>
            </a:endParaRPr>
          </a:p>
        </p:txBody>
      </p:sp>
    </p:spTree>
    <p:extLst>
      <p:ext uri="{BB962C8B-B14F-4D97-AF65-F5344CB8AC3E}">
        <p14:creationId xmlns:p14="http://schemas.microsoft.com/office/powerpoint/2010/main" val="29122760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2"/>
          <p:cNvSpPr txBox="1">
            <a:spLocks/>
          </p:cNvSpPr>
          <p:nvPr/>
        </p:nvSpPr>
        <p:spPr>
          <a:xfrm>
            <a:off x="1710241" y="122754"/>
            <a:ext cx="5376672" cy="1973319"/>
          </a:xfrm>
          <a:prstGeom prst="rect">
            <a:avLst/>
          </a:prstGeom>
          <a:solidFill>
            <a:srgbClr val="FF33CC"/>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lvl="0"/>
            <a:endParaRPr lang="de-DE" sz="1800" dirty="0" smtClean="0">
              <a:solidFill>
                <a:prstClr val="black"/>
              </a:solidFill>
              <a:latin typeface="Corbel" panose="020B0503020204020204" pitchFamily="34" charset="0"/>
            </a:endParaRPr>
          </a:p>
          <a:p>
            <a:pPr lvl="0"/>
            <a:endParaRPr lang="de-DE" sz="1800" dirty="0">
              <a:solidFill>
                <a:prstClr val="black"/>
              </a:solidFill>
              <a:latin typeface="Corbel" panose="020B0503020204020204" pitchFamily="34" charset="0"/>
            </a:endParaRPr>
          </a:p>
          <a:p>
            <a:pPr lvl="0"/>
            <a:endParaRPr lang="de-DE" sz="1800" dirty="0" smtClean="0">
              <a:solidFill>
                <a:prstClr val="black"/>
              </a:solidFill>
              <a:latin typeface="Corbel" panose="020B0503020204020204" pitchFamily="34" charset="0"/>
            </a:endParaRPr>
          </a:p>
          <a:p>
            <a:pPr lvl="0"/>
            <a:endParaRPr lang="de-DE" sz="1800" dirty="0">
              <a:solidFill>
                <a:prstClr val="black"/>
              </a:solidFill>
              <a:latin typeface="Corbel" panose="020B0503020204020204" pitchFamily="34" charset="0"/>
            </a:endParaRPr>
          </a:p>
          <a:p>
            <a:pPr lvl="0"/>
            <a:endParaRPr lang="de-DE" sz="1800" dirty="0" smtClean="0">
              <a:solidFill>
                <a:prstClr val="black"/>
              </a:solidFill>
              <a:latin typeface="Corbel" panose="020B0503020204020204" pitchFamily="34" charset="0"/>
            </a:endParaRPr>
          </a:p>
          <a:p>
            <a:pPr lvl="0"/>
            <a:r>
              <a:rPr lang="de-DE" sz="1800" dirty="0" smtClean="0">
                <a:solidFill>
                  <a:prstClr val="black"/>
                </a:solidFill>
                <a:latin typeface="Corbel" panose="020B0503020204020204" pitchFamily="34" charset="0"/>
              </a:rPr>
              <a:t> Kooperation</a:t>
            </a:r>
            <a:endParaRPr lang="de-DE" sz="1800" dirty="0">
              <a:solidFill>
                <a:prstClr val="black"/>
              </a:solidFill>
              <a:latin typeface="Corbel" panose="020B0503020204020204" pitchFamily="34" charset="0"/>
            </a:endParaRPr>
          </a:p>
        </p:txBody>
      </p:sp>
      <p:sp>
        <p:nvSpPr>
          <p:cNvPr id="5" name="Textfeld 1"/>
          <p:cNvSpPr txBox="1">
            <a:spLocks/>
          </p:cNvSpPr>
          <p:nvPr/>
        </p:nvSpPr>
        <p:spPr>
          <a:xfrm>
            <a:off x="1710241" y="2096072"/>
            <a:ext cx="5376672" cy="8139942"/>
          </a:xfrm>
          <a:prstGeom prst="rect">
            <a:avLst/>
          </a:prstGeom>
          <a:solidFill>
            <a:schemeClr val="bg1"/>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p:txBody>
      </p:sp>
      <p:graphicFrame>
        <p:nvGraphicFramePr>
          <p:cNvPr id="6" name="Tabelle 5"/>
          <p:cNvGraphicFramePr>
            <a:graphicFrameLocks noGrp="1"/>
          </p:cNvGraphicFramePr>
          <p:nvPr>
            <p:extLst>
              <p:ext uri="{D42A27DB-BD31-4B8C-83A1-F6EECF244321}">
                <p14:modId xmlns:p14="http://schemas.microsoft.com/office/powerpoint/2010/main" val="4266929672"/>
              </p:ext>
            </p:extLst>
          </p:nvPr>
        </p:nvGraphicFramePr>
        <p:xfrm>
          <a:off x="198074" y="122758"/>
          <a:ext cx="1512168" cy="10113255"/>
        </p:xfrm>
        <a:graphic>
          <a:graphicData uri="http://schemas.openxmlformats.org/drawingml/2006/table">
            <a:tbl>
              <a:tblPr firstRow="1" firstCol="1" bandRow="1"/>
              <a:tblGrid>
                <a:gridCol w="1512168">
                  <a:extLst>
                    <a:ext uri="{9D8B030D-6E8A-4147-A177-3AD203B41FA5}">
                      <a16:colId xmlns:a16="http://schemas.microsoft.com/office/drawing/2014/main" val="20000"/>
                    </a:ext>
                  </a:extLst>
                </a:gridCol>
              </a:tblGrid>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CC00"/>
                    </a:solidFill>
                  </a:tcPr>
                </a:tc>
                <a:extLst>
                  <a:ext uri="{0D108BD9-81ED-4DB2-BD59-A6C34878D82A}">
                    <a16:rowId xmlns:a16="http://schemas.microsoft.com/office/drawing/2014/main" val="10002"/>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10003"/>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7030A0"/>
                    </a:solidFill>
                  </a:tcPr>
                </a:tc>
                <a:extLst>
                  <a:ext uri="{0D108BD9-81ED-4DB2-BD59-A6C34878D82A}">
                    <a16:rowId xmlns:a16="http://schemas.microsoft.com/office/drawing/2014/main" val="10004"/>
                  </a:ext>
                </a:extLst>
              </a:tr>
            </a:tbl>
          </a:graphicData>
        </a:graphic>
      </p:graphicFrame>
      <p:sp>
        <p:nvSpPr>
          <p:cNvPr id="2" name="Textfeld 1"/>
          <p:cNvSpPr txBox="1"/>
          <p:nvPr/>
        </p:nvSpPr>
        <p:spPr>
          <a:xfrm>
            <a:off x="1872258" y="2412181"/>
            <a:ext cx="4824536" cy="7848302"/>
          </a:xfrm>
          <a:prstGeom prst="rect">
            <a:avLst/>
          </a:prstGeom>
          <a:noFill/>
        </p:spPr>
        <p:txBody>
          <a:bodyPr wrap="square" rtlCol="0">
            <a:spAutoFit/>
          </a:bodyPr>
          <a:lstStyle/>
          <a:p>
            <a:r>
              <a:rPr lang="de-DE" sz="1200" b="1" dirty="0" smtClean="0">
                <a:latin typeface="Corbel" panose="020B0503020204020204" pitchFamily="34" charset="0"/>
              </a:rPr>
              <a:t>Schutzauftrag</a:t>
            </a:r>
          </a:p>
          <a:p>
            <a:endParaRPr lang="de-DE" sz="1200" dirty="0">
              <a:latin typeface="Corbel" panose="020B0503020204020204" pitchFamily="34" charset="0"/>
            </a:endParaRPr>
          </a:p>
          <a:p>
            <a:r>
              <a:rPr lang="de-DE" sz="1200" b="1" dirty="0"/>
              <a:t>Umgang mit konkreter Gefährdung des Kindeswohls </a:t>
            </a:r>
            <a:endParaRPr lang="de-DE" sz="1200" b="1" dirty="0" smtClean="0"/>
          </a:p>
          <a:p>
            <a:endParaRPr lang="de-DE" sz="1200" b="1" dirty="0"/>
          </a:p>
          <a:p>
            <a:r>
              <a:rPr lang="de-DE" sz="1200" dirty="0"/>
              <a:t>Im Sozialgesetzbuch VIII §8a (</a:t>
            </a:r>
            <a:r>
              <a:rPr lang="de-DE" sz="1200" dirty="0" smtClean="0"/>
              <a:t>Kinder- und </a:t>
            </a:r>
            <a:r>
              <a:rPr lang="de-DE" sz="1200" dirty="0"/>
              <a:t>Jugendhilfe) hat der Gesetzgeber </a:t>
            </a:r>
          </a:p>
          <a:p>
            <a:r>
              <a:rPr lang="de-DE" sz="1200" dirty="0"/>
              <a:t>den Schutzauftrag bei </a:t>
            </a:r>
            <a:r>
              <a:rPr lang="de-DE" sz="1200" dirty="0" smtClean="0"/>
              <a:t>Kindeswohlgefährdung </a:t>
            </a:r>
            <a:r>
              <a:rPr lang="de-DE" sz="1200" dirty="0"/>
              <a:t>definiert. („Vereinbarung zur </a:t>
            </a:r>
          </a:p>
          <a:p>
            <a:r>
              <a:rPr lang="de-DE" sz="1200" dirty="0"/>
              <a:t>Sicherstellung des </a:t>
            </a:r>
            <a:r>
              <a:rPr lang="de-DE" sz="1200" dirty="0" smtClean="0"/>
              <a:t>Schutzauftrages </a:t>
            </a:r>
            <a:r>
              <a:rPr lang="de-DE" sz="1200" dirty="0"/>
              <a:t>nach §8a SGB VIII“) </a:t>
            </a:r>
            <a:endParaRPr lang="de-DE" sz="1200" dirty="0" smtClean="0"/>
          </a:p>
          <a:p>
            <a:endParaRPr lang="de-DE" sz="1200" dirty="0"/>
          </a:p>
          <a:p>
            <a:r>
              <a:rPr lang="de-DE" sz="1200" dirty="0"/>
              <a:t>Das Fachpersonal von Kindertagesstätten </a:t>
            </a:r>
            <a:r>
              <a:rPr lang="de-DE" sz="1200" dirty="0" smtClean="0"/>
              <a:t>ist </a:t>
            </a:r>
            <a:r>
              <a:rPr lang="de-DE" sz="1200" dirty="0"/>
              <a:t>dazu </a:t>
            </a:r>
            <a:r>
              <a:rPr lang="de-DE" sz="1200" dirty="0" smtClean="0"/>
              <a:t>verpflichtet, Anhaltspunkte </a:t>
            </a:r>
            <a:r>
              <a:rPr lang="de-DE" sz="1200" dirty="0"/>
              <a:t> </a:t>
            </a:r>
            <a:r>
              <a:rPr lang="de-DE" sz="1200" dirty="0" smtClean="0"/>
              <a:t>für </a:t>
            </a:r>
            <a:r>
              <a:rPr lang="de-DE" sz="1200" dirty="0"/>
              <a:t>eine Kindeswohlgefährdung </a:t>
            </a:r>
            <a:r>
              <a:rPr lang="de-DE" sz="1200" dirty="0" smtClean="0"/>
              <a:t>aufmerksam </a:t>
            </a:r>
            <a:r>
              <a:rPr lang="de-DE" sz="1200" dirty="0"/>
              <a:t>wahrzunehmen und </a:t>
            </a:r>
            <a:r>
              <a:rPr lang="de-DE" sz="1200" dirty="0" smtClean="0"/>
              <a:t>das </a:t>
            </a:r>
            <a:r>
              <a:rPr lang="de-DE" sz="1200" dirty="0"/>
              <a:t>Gefährdungsrisiko </a:t>
            </a:r>
            <a:r>
              <a:rPr lang="de-DE" sz="1200" dirty="0" smtClean="0"/>
              <a:t>einzuschätzen</a:t>
            </a:r>
            <a:r>
              <a:rPr lang="de-DE" sz="1200" dirty="0"/>
              <a:t>, z.B. bei körperlicher und </a:t>
            </a:r>
            <a:r>
              <a:rPr lang="de-DE" sz="1200" dirty="0" smtClean="0"/>
              <a:t>seelischer </a:t>
            </a:r>
            <a:r>
              <a:rPr lang="de-DE" sz="1200" dirty="0"/>
              <a:t>Vernachlässigung, seelischer </a:t>
            </a:r>
            <a:r>
              <a:rPr lang="de-DE" sz="1200" dirty="0" smtClean="0"/>
              <a:t>und/oder </a:t>
            </a:r>
            <a:r>
              <a:rPr lang="de-DE" sz="1200" dirty="0"/>
              <a:t>körperlicher </a:t>
            </a:r>
            <a:r>
              <a:rPr lang="de-DE" sz="1200" dirty="0" smtClean="0"/>
              <a:t>Misshandlung </a:t>
            </a:r>
            <a:r>
              <a:rPr lang="de-DE" sz="1200" dirty="0"/>
              <a:t>oder sexueller </a:t>
            </a:r>
            <a:r>
              <a:rPr lang="de-DE" sz="1200" dirty="0" smtClean="0"/>
              <a:t>Gewalt.</a:t>
            </a:r>
          </a:p>
          <a:p>
            <a:endParaRPr lang="de-DE" sz="1200" dirty="0"/>
          </a:p>
          <a:p>
            <a:r>
              <a:rPr lang="de-DE" sz="1200" dirty="0" smtClean="0"/>
              <a:t>Zunächst suchen wir das Gespräch im Team, anschließend mit dem Träger. Die Eltern werden je nach Auffälligkeit in den Prozess miteinbezogen. Sollte sich ein Verdacht verstärken,  so werden weitere Maßnahmen ergriffen. In diesem Fall stehen uns das  Jugendamt Fürstenfeldbruck sowie unterschiedliche Beratungsstellen zur Verfügung.</a:t>
            </a:r>
          </a:p>
          <a:p>
            <a:endParaRPr lang="de-DE" sz="1200" dirty="0"/>
          </a:p>
          <a:p>
            <a:endParaRPr lang="de-DE" sz="1200" dirty="0"/>
          </a:p>
          <a:p>
            <a:r>
              <a:rPr lang="de-DE" sz="1200" b="1" dirty="0"/>
              <a:t>Umgang mit einem erhöhten Entwicklungsrisiko </a:t>
            </a:r>
            <a:endParaRPr lang="de-DE" sz="1200" b="1" dirty="0" smtClean="0"/>
          </a:p>
          <a:p>
            <a:endParaRPr lang="de-DE" sz="1200" b="1" dirty="0"/>
          </a:p>
          <a:p>
            <a:r>
              <a:rPr lang="de-DE" sz="1200" dirty="0"/>
              <a:t>Wenn das pädagogische Personal </a:t>
            </a:r>
            <a:r>
              <a:rPr lang="de-DE" sz="1200" dirty="0" smtClean="0"/>
              <a:t>aufgrund </a:t>
            </a:r>
            <a:r>
              <a:rPr lang="de-DE" sz="1200" dirty="0"/>
              <a:t>seiner Beobachtungen Anzeichen </a:t>
            </a:r>
            <a:r>
              <a:rPr lang="de-DE" sz="1200" dirty="0" smtClean="0"/>
              <a:t>eines </a:t>
            </a:r>
            <a:r>
              <a:rPr lang="de-DE" sz="1200" dirty="0"/>
              <a:t>erhöhten Entwicklungsrisikos </a:t>
            </a:r>
            <a:r>
              <a:rPr lang="de-DE" sz="1200" dirty="0" smtClean="0"/>
              <a:t>feststellt </a:t>
            </a:r>
            <a:r>
              <a:rPr lang="de-DE" sz="1200" dirty="0"/>
              <a:t>(z.B. hinsichtlich einer starken </a:t>
            </a:r>
            <a:r>
              <a:rPr lang="de-DE" sz="1200" dirty="0" smtClean="0"/>
              <a:t>Entwicklungsverzögerung </a:t>
            </a:r>
            <a:r>
              <a:rPr lang="de-DE" sz="1200" dirty="0"/>
              <a:t>oder einer </a:t>
            </a:r>
            <a:r>
              <a:rPr lang="de-DE" sz="1200" dirty="0" smtClean="0"/>
              <a:t>drohenden </a:t>
            </a:r>
            <a:r>
              <a:rPr lang="de-DE" sz="1200" dirty="0"/>
              <a:t>oder bestehenden Behinderung), </a:t>
            </a:r>
            <a:r>
              <a:rPr lang="de-DE" sz="1200" dirty="0" smtClean="0"/>
              <a:t>ist </a:t>
            </a:r>
            <a:r>
              <a:rPr lang="de-DE" sz="1200" dirty="0"/>
              <a:t>es verpflichtet, die Eltern </a:t>
            </a:r>
            <a:r>
              <a:rPr lang="de-DE" sz="1200" dirty="0" smtClean="0"/>
              <a:t>darüber </a:t>
            </a:r>
            <a:r>
              <a:rPr lang="de-DE" sz="1200" dirty="0"/>
              <a:t>zu informieren und entsprechend zu </a:t>
            </a:r>
            <a:r>
              <a:rPr lang="de-DE" sz="1200" dirty="0" smtClean="0"/>
              <a:t>beraten</a:t>
            </a:r>
            <a:r>
              <a:rPr lang="de-DE" sz="1200" dirty="0"/>
              <a:t>. So soll mit den </a:t>
            </a:r>
            <a:r>
              <a:rPr lang="de-DE" sz="1200" dirty="0" smtClean="0"/>
              <a:t>Eltern </a:t>
            </a:r>
            <a:r>
              <a:rPr lang="de-DE" sz="1200" dirty="0"/>
              <a:t>das weitere Vorgehen abgestimmt und erörtert </a:t>
            </a:r>
            <a:r>
              <a:rPr lang="de-DE" sz="1200" dirty="0" smtClean="0"/>
              <a:t>werden</a:t>
            </a:r>
            <a:r>
              <a:rPr lang="de-DE" sz="1200" dirty="0"/>
              <a:t>, ob und welche Fachdienste </a:t>
            </a:r>
            <a:r>
              <a:rPr lang="de-DE" sz="1200" dirty="0" smtClean="0"/>
              <a:t>hinzugezogen werden, </a:t>
            </a:r>
            <a:r>
              <a:rPr lang="de-DE" sz="1200" dirty="0"/>
              <a:t>mit dem Ziel, </a:t>
            </a:r>
            <a:r>
              <a:rPr lang="de-DE" sz="1200" dirty="0" smtClean="0"/>
              <a:t>das </a:t>
            </a:r>
            <a:r>
              <a:rPr lang="de-DE" sz="1200" dirty="0"/>
              <a:t>Kind – innerhalb und außerhalb der </a:t>
            </a:r>
            <a:r>
              <a:rPr lang="de-DE" sz="1200" dirty="0" smtClean="0"/>
              <a:t>Kita </a:t>
            </a:r>
            <a:r>
              <a:rPr lang="de-DE" sz="1200" dirty="0"/>
              <a:t>– entsprechend seiner spezifischen </a:t>
            </a:r>
          </a:p>
          <a:p>
            <a:r>
              <a:rPr lang="de-DE" sz="1200" dirty="0"/>
              <a:t>Bedürfnisse zu fördern. </a:t>
            </a: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pPr algn="ctr"/>
            <a:r>
              <a:rPr lang="de-DE" sz="1200" dirty="0" smtClean="0">
                <a:latin typeface="Corbel" panose="020B0503020204020204" pitchFamily="34" charset="0"/>
              </a:rPr>
              <a:t>-27-</a:t>
            </a:r>
            <a:endParaRPr lang="de-DE" sz="1200" dirty="0">
              <a:latin typeface="Corbel" panose="020B0503020204020204" pitchFamily="34" charset="0"/>
            </a:endParaRPr>
          </a:p>
        </p:txBody>
      </p:sp>
    </p:spTree>
    <p:extLst>
      <p:ext uri="{BB962C8B-B14F-4D97-AF65-F5344CB8AC3E}">
        <p14:creationId xmlns:p14="http://schemas.microsoft.com/office/powerpoint/2010/main" val="25665460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2"/>
          <p:cNvSpPr txBox="1">
            <a:spLocks/>
          </p:cNvSpPr>
          <p:nvPr/>
        </p:nvSpPr>
        <p:spPr>
          <a:xfrm>
            <a:off x="1710241" y="122754"/>
            <a:ext cx="5376672" cy="1973319"/>
          </a:xfrm>
          <a:prstGeom prst="rect">
            <a:avLst/>
          </a:prstGeom>
          <a:solidFill>
            <a:srgbClr val="FF33CC"/>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lvl="0"/>
            <a:endParaRPr lang="de-DE" sz="1800" dirty="0" smtClean="0">
              <a:solidFill>
                <a:prstClr val="black"/>
              </a:solidFill>
              <a:latin typeface="Corbel" panose="020B0503020204020204" pitchFamily="34" charset="0"/>
            </a:endParaRPr>
          </a:p>
          <a:p>
            <a:pPr lvl="0"/>
            <a:endParaRPr lang="de-DE" sz="1800" dirty="0">
              <a:solidFill>
                <a:prstClr val="black"/>
              </a:solidFill>
              <a:latin typeface="Corbel" panose="020B0503020204020204" pitchFamily="34" charset="0"/>
            </a:endParaRPr>
          </a:p>
          <a:p>
            <a:pPr lvl="0"/>
            <a:endParaRPr lang="de-DE" sz="1800" dirty="0" smtClean="0">
              <a:solidFill>
                <a:prstClr val="black"/>
              </a:solidFill>
              <a:latin typeface="Corbel" panose="020B0503020204020204" pitchFamily="34" charset="0"/>
            </a:endParaRPr>
          </a:p>
          <a:p>
            <a:pPr lvl="0"/>
            <a:endParaRPr lang="de-DE" sz="1800" dirty="0">
              <a:solidFill>
                <a:prstClr val="black"/>
              </a:solidFill>
              <a:latin typeface="Corbel" panose="020B0503020204020204" pitchFamily="34" charset="0"/>
            </a:endParaRPr>
          </a:p>
          <a:p>
            <a:pPr lvl="0"/>
            <a:endParaRPr lang="de-DE" sz="1800" dirty="0" smtClean="0">
              <a:solidFill>
                <a:prstClr val="black"/>
              </a:solidFill>
              <a:latin typeface="Corbel" panose="020B0503020204020204" pitchFamily="34" charset="0"/>
            </a:endParaRPr>
          </a:p>
          <a:p>
            <a:pPr lvl="0"/>
            <a:r>
              <a:rPr lang="de-DE" sz="1800" dirty="0" smtClean="0">
                <a:solidFill>
                  <a:prstClr val="black"/>
                </a:solidFill>
                <a:latin typeface="Corbel" panose="020B0503020204020204" pitchFamily="34" charset="0"/>
              </a:rPr>
              <a:t>Qualitätssicherung</a:t>
            </a:r>
            <a:endParaRPr lang="de-DE" sz="1800" dirty="0">
              <a:solidFill>
                <a:prstClr val="black"/>
              </a:solidFill>
              <a:latin typeface="Corbel" panose="020B0503020204020204" pitchFamily="34" charset="0"/>
            </a:endParaRPr>
          </a:p>
        </p:txBody>
      </p:sp>
      <p:sp>
        <p:nvSpPr>
          <p:cNvPr id="5" name="Textfeld 1"/>
          <p:cNvSpPr txBox="1">
            <a:spLocks/>
          </p:cNvSpPr>
          <p:nvPr/>
        </p:nvSpPr>
        <p:spPr>
          <a:xfrm>
            <a:off x="1710241" y="2096072"/>
            <a:ext cx="5376672" cy="8139942"/>
          </a:xfrm>
          <a:prstGeom prst="rect">
            <a:avLst/>
          </a:prstGeom>
          <a:solidFill>
            <a:schemeClr val="bg1"/>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p:txBody>
      </p:sp>
      <p:graphicFrame>
        <p:nvGraphicFramePr>
          <p:cNvPr id="6" name="Tabelle 5"/>
          <p:cNvGraphicFramePr>
            <a:graphicFrameLocks noGrp="1"/>
          </p:cNvGraphicFramePr>
          <p:nvPr>
            <p:extLst>
              <p:ext uri="{D42A27DB-BD31-4B8C-83A1-F6EECF244321}">
                <p14:modId xmlns:p14="http://schemas.microsoft.com/office/powerpoint/2010/main" val="2095571635"/>
              </p:ext>
            </p:extLst>
          </p:nvPr>
        </p:nvGraphicFramePr>
        <p:xfrm>
          <a:off x="198074" y="122758"/>
          <a:ext cx="1512168" cy="10113255"/>
        </p:xfrm>
        <a:graphic>
          <a:graphicData uri="http://schemas.openxmlformats.org/drawingml/2006/table">
            <a:tbl>
              <a:tblPr firstRow="1" firstCol="1" bandRow="1"/>
              <a:tblGrid>
                <a:gridCol w="1512168">
                  <a:extLst>
                    <a:ext uri="{9D8B030D-6E8A-4147-A177-3AD203B41FA5}">
                      <a16:colId xmlns:a16="http://schemas.microsoft.com/office/drawing/2014/main" val="20000"/>
                    </a:ext>
                  </a:extLst>
                </a:gridCol>
              </a:tblGrid>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CC00"/>
                    </a:solidFill>
                  </a:tcPr>
                </a:tc>
                <a:extLst>
                  <a:ext uri="{0D108BD9-81ED-4DB2-BD59-A6C34878D82A}">
                    <a16:rowId xmlns:a16="http://schemas.microsoft.com/office/drawing/2014/main" val="10002"/>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10003"/>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7030A0"/>
                    </a:solidFill>
                  </a:tcPr>
                </a:tc>
                <a:extLst>
                  <a:ext uri="{0D108BD9-81ED-4DB2-BD59-A6C34878D82A}">
                    <a16:rowId xmlns:a16="http://schemas.microsoft.com/office/drawing/2014/main" val="10004"/>
                  </a:ext>
                </a:extLst>
              </a:tr>
            </a:tbl>
          </a:graphicData>
        </a:graphic>
      </p:graphicFrame>
      <p:sp>
        <p:nvSpPr>
          <p:cNvPr id="2" name="Textfeld 1"/>
          <p:cNvSpPr txBox="1"/>
          <p:nvPr/>
        </p:nvSpPr>
        <p:spPr>
          <a:xfrm>
            <a:off x="1872258" y="2412182"/>
            <a:ext cx="4896544" cy="7817525"/>
          </a:xfrm>
          <a:prstGeom prst="rect">
            <a:avLst/>
          </a:prstGeom>
          <a:noFill/>
        </p:spPr>
        <p:txBody>
          <a:bodyPr wrap="square" rtlCol="0">
            <a:spAutoFit/>
          </a:bodyPr>
          <a:lstStyle/>
          <a:p>
            <a:r>
              <a:rPr lang="de-DE" sz="1200" dirty="0" smtClean="0">
                <a:latin typeface="Corbel" panose="020B0503020204020204" pitchFamily="34" charset="0"/>
              </a:rPr>
              <a:t>Wir führen verschiedene Maßnahmen und Methoden zur Sicherung und Entwicklung von Qualität in unserer Einrichtung durch:</a:t>
            </a:r>
          </a:p>
          <a:p>
            <a:endParaRPr lang="de-DE" sz="1200" dirty="0">
              <a:latin typeface="Corbel" panose="020B0503020204020204" pitchFamily="34" charset="0"/>
            </a:endParaRPr>
          </a:p>
          <a:p>
            <a:pPr>
              <a:spcAft>
                <a:spcPts val="600"/>
              </a:spcAft>
            </a:pPr>
            <a:r>
              <a:rPr lang="de-DE" sz="1200" dirty="0" smtClean="0">
                <a:latin typeface="Corbel" panose="020B0503020204020204" pitchFamily="34" charset="0"/>
              </a:rPr>
              <a:t>□ Ist- Stand- Analyse</a:t>
            </a:r>
          </a:p>
          <a:p>
            <a:pPr>
              <a:spcAft>
                <a:spcPts val="600"/>
              </a:spcAft>
            </a:pPr>
            <a:r>
              <a:rPr lang="de-DE" sz="1200" dirty="0" smtClean="0">
                <a:latin typeface="Calibri"/>
              </a:rPr>
              <a:t>□ Entwicklung und Überprüfung von Prozessen</a:t>
            </a:r>
          </a:p>
          <a:p>
            <a:pPr>
              <a:spcAft>
                <a:spcPts val="600"/>
              </a:spcAft>
            </a:pPr>
            <a:r>
              <a:rPr lang="de-DE" sz="1200" dirty="0" smtClean="0">
                <a:latin typeface="Calibri"/>
              </a:rPr>
              <a:t>□ Überprüfung und Weiterentwicklung der Konzeption</a:t>
            </a:r>
          </a:p>
          <a:p>
            <a:pPr>
              <a:spcAft>
                <a:spcPts val="600"/>
              </a:spcAft>
            </a:pPr>
            <a:r>
              <a:rPr lang="de-DE" sz="1200" dirty="0" smtClean="0">
                <a:latin typeface="Calibri"/>
              </a:rPr>
              <a:t>□ Zusammenarbeit mit Fachberatung</a:t>
            </a:r>
          </a:p>
          <a:p>
            <a:pPr>
              <a:spcAft>
                <a:spcPts val="600"/>
              </a:spcAft>
            </a:pPr>
            <a:r>
              <a:rPr lang="de-DE" sz="1200" dirty="0" smtClean="0">
                <a:latin typeface="Calibri"/>
              </a:rPr>
              <a:t>□ Teilnahme an Fortbildungen</a:t>
            </a:r>
          </a:p>
          <a:p>
            <a:pPr>
              <a:spcAft>
                <a:spcPts val="600"/>
              </a:spcAft>
            </a:pPr>
            <a:r>
              <a:rPr lang="de-DE" sz="1200" dirty="0" smtClean="0">
                <a:latin typeface="Calibri"/>
              </a:rPr>
              <a:t>□ Kinderbefragung</a:t>
            </a:r>
          </a:p>
          <a:p>
            <a:pPr>
              <a:spcAft>
                <a:spcPts val="600"/>
              </a:spcAft>
            </a:pPr>
            <a:r>
              <a:rPr lang="de-DE" sz="1200" dirty="0" smtClean="0">
                <a:latin typeface="Calibri"/>
              </a:rPr>
              <a:t>□ Elternbefragung</a:t>
            </a:r>
          </a:p>
          <a:p>
            <a:pPr>
              <a:spcAft>
                <a:spcPts val="600"/>
              </a:spcAft>
            </a:pPr>
            <a:r>
              <a:rPr lang="de-DE" sz="1200" dirty="0" smtClean="0">
                <a:latin typeface="Calibri"/>
              </a:rPr>
              <a:t>□ Leitungskonferenzen</a:t>
            </a:r>
          </a:p>
          <a:p>
            <a:pPr>
              <a:spcAft>
                <a:spcPts val="600"/>
              </a:spcAft>
            </a:pPr>
            <a:r>
              <a:rPr lang="de-DE" sz="1200" dirty="0" smtClean="0">
                <a:latin typeface="Calibri"/>
              </a:rPr>
              <a:t>□ Weitmögliche Ausschöpfung und Berücksichtigung personeller und                      </a:t>
            </a:r>
            <a:r>
              <a:rPr lang="de-DE" sz="1200" dirty="0" smtClean="0">
                <a:latin typeface="Calibri"/>
              </a:rPr>
              <a:t>  räumlicher </a:t>
            </a:r>
            <a:r>
              <a:rPr lang="de-DE" sz="1200" dirty="0" smtClean="0">
                <a:latin typeface="Calibri"/>
              </a:rPr>
              <a:t>Ressourcen</a:t>
            </a:r>
          </a:p>
          <a:p>
            <a:pPr>
              <a:spcAft>
                <a:spcPts val="600"/>
              </a:spcAft>
            </a:pPr>
            <a:r>
              <a:rPr lang="de-DE" sz="1200" dirty="0" smtClean="0">
                <a:latin typeface="Calibri"/>
              </a:rPr>
              <a:t>□ Studieren von Fachliteratur </a:t>
            </a:r>
          </a:p>
          <a:p>
            <a:pPr>
              <a:spcAft>
                <a:spcPts val="600"/>
              </a:spcAft>
            </a:pPr>
            <a:endParaRPr lang="de-DE" sz="1200" dirty="0">
              <a:latin typeface="Calibri"/>
            </a:endParaRPr>
          </a:p>
          <a:p>
            <a:pPr>
              <a:spcAft>
                <a:spcPts val="600"/>
              </a:spcAft>
            </a:pPr>
            <a:endParaRPr lang="de-DE" sz="1200" dirty="0" smtClean="0">
              <a:latin typeface="Calibri"/>
            </a:endParaRPr>
          </a:p>
          <a:p>
            <a:pPr>
              <a:spcAft>
                <a:spcPts val="600"/>
              </a:spcAft>
            </a:pPr>
            <a:endParaRPr lang="de-DE" sz="1200" dirty="0">
              <a:latin typeface="Calibri"/>
            </a:endParaRPr>
          </a:p>
          <a:p>
            <a:pPr>
              <a:spcAft>
                <a:spcPts val="600"/>
              </a:spcAft>
            </a:pPr>
            <a:endParaRPr lang="de-DE" sz="1200" dirty="0" smtClean="0">
              <a:latin typeface="Calibri"/>
            </a:endParaRPr>
          </a:p>
          <a:p>
            <a:pPr>
              <a:spcAft>
                <a:spcPts val="600"/>
              </a:spcAft>
            </a:pPr>
            <a:endParaRPr lang="de-DE" sz="1200" dirty="0">
              <a:latin typeface="Calibri"/>
            </a:endParaRPr>
          </a:p>
          <a:p>
            <a:pPr>
              <a:spcAft>
                <a:spcPts val="600"/>
              </a:spcAft>
            </a:pPr>
            <a:endParaRPr lang="de-DE" sz="1200" dirty="0" smtClean="0">
              <a:latin typeface="Calibri"/>
            </a:endParaRPr>
          </a:p>
          <a:p>
            <a:pPr>
              <a:spcAft>
                <a:spcPts val="600"/>
              </a:spcAft>
            </a:pPr>
            <a:endParaRPr lang="de-DE" sz="1200" dirty="0">
              <a:latin typeface="Calibri"/>
            </a:endParaRPr>
          </a:p>
          <a:p>
            <a:pPr>
              <a:spcAft>
                <a:spcPts val="600"/>
              </a:spcAft>
            </a:pPr>
            <a:endParaRPr lang="de-DE" sz="1200" dirty="0" smtClean="0">
              <a:latin typeface="Calibri"/>
            </a:endParaRPr>
          </a:p>
          <a:p>
            <a:pPr>
              <a:spcAft>
                <a:spcPts val="600"/>
              </a:spcAft>
            </a:pPr>
            <a:endParaRPr lang="de-DE" sz="1200" dirty="0">
              <a:latin typeface="Calibri"/>
            </a:endParaRPr>
          </a:p>
          <a:p>
            <a:pPr>
              <a:spcAft>
                <a:spcPts val="600"/>
              </a:spcAft>
            </a:pPr>
            <a:endParaRPr lang="de-DE" sz="1200" dirty="0" smtClean="0">
              <a:latin typeface="Calibri"/>
            </a:endParaRPr>
          </a:p>
          <a:p>
            <a:pPr>
              <a:spcAft>
                <a:spcPts val="600"/>
              </a:spcAft>
            </a:pPr>
            <a:endParaRPr lang="de-DE" sz="1200" dirty="0">
              <a:latin typeface="Calibri"/>
            </a:endParaRPr>
          </a:p>
          <a:p>
            <a:pPr>
              <a:spcAft>
                <a:spcPts val="600"/>
              </a:spcAft>
            </a:pPr>
            <a:endParaRPr lang="de-DE" sz="1200" dirty="0" smtClean="0">
              <a:latin typeface="Calibri"/>
            </a:endParaRPr>
          </a:p>
          <a:p>
            <a:pPr>
              <a:spcAft>
                <a:spcPts val="600"/>
              </a:spcAft>
            </a:pPr>
            <a:endParaRPr lang="de-DE" sz="1200" dirty="0">
              <a:latin typeface="Calibri"/>
            </a:endParaRPr>
          </a:p>
          <a:p>
            <a:pPr>
              <a:spcAft>
                <a:spcPts val="600"/>
              </a:spcAft>
            </a:pPr>
            <a:endParaRPr lang="de-DE" sz="1200" dirty="0" smtClean="0">
              <a:latin typeface="Calibri"/>
            </a:endParaRPr>
          </a:p>
          <a:p>
            <a:pPr>
              <a:spcAft>
                <a:spcPts val="600"/>
              </a:spcAft>
            </a:pPr>
            <a:endParaRPr lang="de-DE" sz="1200" dirty="0">
              <a:latin typeface="Calibri"/>
            </a:endParaRPr>
          </a:p>
          <a:p>
            <a:pPr>
              <a:spcAft>
                <a:spcPts val="600"/>
              </a:spcAft>
            </a:pPr>
            <a:endParaRPr lang="de-DE" sz="1200" dirty="0" smtClean="0">
              <a:latin typeface="Calibri"/>
            </a:endParaRPr>
          </a:p>
          <a:p>
            <a:pPr algn="ctr">
              <a:spcAft>
                <a:spcPts val="600"/>
              </a:spcAft>
            </a:pPr>
            <a:r>
              <a:rPr lang="de-DE" sz="1200" dirty="0" smtClean="0">
                <a:latin typeface="Corbel" panose="020B0503020204020204" pitchFamily="34" charset="0"/>
              </a:rPr>
              <a:t>-28-</a:t>
            </a:r>
            <a:endParaRPr lang="de-DE" sz="1200" dirty="0">
              <a:latin typeface="Corbel" panose="020B0503020204020204" pitchFamily="34" charset="0"/>
            </a:endParaRPr>
          </a:p>
        </p:txBody>
      </p:sp>
    </p:spTree>
    <p:extLst>
      <p:ext uri="{BB962C8B-B14F-4D97-AF65-F5344CB8AC3E}">
        <p14:creationId xmlns:p14="http://schemas.microsoft.com/office/powerpoint/2010/main" val="53261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2"/>
          <p:cNvSpPr txBox="1">
            <a:spLocks/>
          </p:cNvSpPr>
          <p:nvPr/>
        </p:nvSpPr>
        <p:spPr>
          <a:xfrm>
            <a:off x="1710241" y="122754"/>
            <a:ext cx="5376672" cy="2001396"/>
          </a:xfrm>
          <a:prstGeom prst="rect">
            <a:avLst/>
          </a:prstGeom>
          <a:solidFill>
            <a:srgbClr val="FF33CC"/>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a:lnSpc>
                <a:spcPct val="115000"/>
              </a:lnSpc>
              <a:spcAft>
                <a:spcPts val="1074"/>
              </a:spcAft>
            </a:pPr>
            <a:r>
              <a:rPr lang="de-DE" sz="1200">
                <a:latin typeface="Calibri"/>
                <a:ea typeface="Times New Roman"/>
                <a:cs typeface="Times New Roman"/>
              </a:rPr>
              <a:t> </a:t>
            </a:r>
          </a:p>
        </p:txBody>
      </p:sp>
      <p:sp>
        <p:nvSpPr>
          <p:cNvPr id="5" name="Textfeld 1"/>
          <p:cNvSpPr txBox="1">
            <a:spLocks/>
          </p:cNvSpPr>
          <p:nvPr/>
        </p:nvSpPr>
        <p:spPr>
          <a:xfrm>
            <a:off x="1710241" y="2124150"/>
            <a:ext cx="5376672" cy="8111864"/>
          </a:xfrm>
          <a:prstGeom prst="rect">
            <a:avLst/>
          </a:prstGeom>
          <a:solidFill>
            <a:schemeClr val="bg1"/>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a:spcAft>
                <a:spcPts val="644"/>
              </a:spcAft>
            </a:pPr>
            <a:endParaRPr lang="de-DE" sz="1200" b="1" dirty="0">
              <a:latin typeface="Corbel" panose="020B0503020204020204" pitchFamily="34" charset="0"/>
            </a:endParaRPr>
          </a:p>
          <a:p>
            <a:pPr>
              <a:spcAft>
                <a:spcPts val="644"/>
              </a:spcAft>
            </a:pPr>
            <a:r>
              <a:rPr lang="de-DE" sz="1200" b="1" dirty="0">
                <a:latin typeface="Corbel" panose="020B0503020204020204" pitchFamily="34" charset="0"/>
              </a:rPr>
              <a:t>Unser Service am Angang</a:t>
            </a:r>
            <a:r>
              <a:rPr lang="de-DE" sz="1200" dirty="0">
                <a:latin typeface="Corbel" panose="020B0503020204020204" pitchFamily="34" charset="0"/>
              </a:rPr>
              <a:t>			Seite </a:t>
            </a:r>
            <a:r>
              <a:rPr lang="de-DE" sz="1200" dirty="0" smtClean="0">
                <a:latin typeface="Corbel" panose="020B0503020204020204" pitchFamily="34" charset="0"/>
              </a:rPr>
              <a:t>23</a:t>
            </a:r>
            <a:endParaRPr lang="de-DE" sz="1200" dirty="0">
              <a:latin typeface="Corbel" panose="020B0503020204020204" pitchFamily="34" charset="0"/>
            </a:endParaRPr>
          </a:p>
          <a:p>
            <a:pPr>
              <a:spcAft>
                <a:spcPts val="644"/>
              </a:spcAft>
            </a:pPr>
            <a:endParaRPr lang="de-DE" sz="1200" b="1" dirty="0" smtClean="0">
              <a:latin typeface="Corbel" panose="020B0503020204020204" pitchFamily="34" charset="0"/>
            </a:endParaRPr>
          </a:p>
          <a:p>
            <a:pPr>
              <a:spcAft>
                <a:spcPts val="644"/>
              </a:spcAft>
            </a:pPr>
            <a:r>
              <a:rPr lang="de-DE" sz="1200" b="1" dirty="0" smtClean="0">
                <a:latin typeface="Corbel" panose="020B0503020204020204" pitchFamily="34" charset="0"/>
              </a:rPr>
              <a:t>Kooperation</a:t>
            </a:r>
          </a:p>
          <a:p>
            <a:pPr>
              <a:spcAft>
                <a:spcPts val="644"/>
              </a:spcAft>
            </a:pPr>
            <a:r>
              <a:rPr lang="de-DE" sz="1200" dirty="0" smtClean="0">
                <a:latin typeface="Corbel" panose="020B0503020204020204" pitchFamily="34" charset="0"/>
              </a:rPr>
              <a:t>Erziehungspartnerschaft			Seite 24	</a:t>
            </a:r>
          </a:p>
          <a:p>
            <a:pPr>
              <a:spcAft>
                <a:spcPts val="644"/>
              </a:spcAft>
            </a:pPr>
            <a:r>
              <a:rPr lang="de-DE" sz="1200" dirty="0" smtClean="0">
                <a:latin typeface="Corbel" panose="020B0503020204020204" pitchFamily="34" charset="0"/>
              </a:rPr>
              <a:t>Zusammenarbeit im Team			Seite  25</a:t>
            </a:r>
          </a:p>
          <a:p>
            <a:pPr>
              <a:spcAft>
                <a:spcPts val="644"/>
              </a:spcAft>
            </a:pPr>
            <a:r>
              <a:rPr lang="de-DE" sz="1200" dirty="0" smtClean="0">
                <a:latin typeface="Corbel" panose="020B0503020204020204" pitchFamily="34" charset="0"/>
              </a:rPr>
              <a:t>Zusammenarbeit mit anderen Institutionen</a:t>
            </a:r>
            <a:r>
              <a:rPr lang="de-DE" sz="1200" dirty="0">
                <a:latin typeface="Corbel" panose="020B0503020204020204" pitchFamily="34" charset="0"/>
              </a:rPr>
              <a:t>	</a:t>
            </a:r>
            <a:r>
              <a:rPr lang="de-DE" sz="1200" dirty="0" smtClean="0">
                <a:latin typeface="Corbel" panose="020B0503020204020204" pitchFamily="34" charset="0"/>
              </a:rPr>
              <a:t>	Seite 26</a:t>
            </a:r>
          </a:p>
          <a:p>
            <a:pPr>
              <a:spcAft>
                <a:spcPts val="644"/>
              </a:spcAft>
            </a:pPr>
            <a:r>
              <a:rPr lang="de-DE" sz="1200" dirty="0" smtClean="0">
                <a:latin typeface="Corbel" panose="020B0503020204020204" pitchFamily="34" charset="0"/>
              </a:rPr>
              <a:t>Schutzauftrag				Seite 27</a:t>
            </a:r>
          </a:p>
          <a:p>
            <a:pPr>
              <a:spcAft>
                <a:spcPts val="644"/>
              </a:spcAft>
            </a:pPr>
            <a:endParaRPr lang="de-DE" sz="1200" dirty="0">
              <a:latin typeface="Corbel" panose="020B0503020204020204" pitchFamily="34" charset="0"/>
            </a:endParaRPr>
          </a:p>
          <a:p>
            <a:pPr>
              <a:spcAft>
                <a:spcPts val="644"/>
              </a:spcAft>
            </a:pPr>
            <a:r>
              <a:rPr lang="de-DE" sz="1200" b="1" dirty="0" smtClean="0">
                <a:latin typeface="Corbel" panose="020B0503020204020204" pitchFamily="34" charset="0"/>
              </a:rPr>
              <a:t>Qualitätssicherung</a:t>
            </a:r>
            <a:r>
              <a:rPr lang="de-DE" sz="1200" dirty="0" smtClean="0">
                <a:latin typeface="Corbel" panose="020B0503020204020204" pitchFamily="34" charset="0"/>
              </a:rPr>
              <a:t>			Seite 28</a:t>
            </a:r>
          </a:p>
          <a:p>
            <a:pPr>
              <a:spcAft>
                <a:spcPts val="644"/>
              </a:spcAft>
            </a:pPr>
            <a:endParaRPr lang="de-DE" sz="1200" dirty="0" smtClean="0">
              <a:latin typeface="Corbel" panose="020B0503020204020204" pitchFamily="34" charset="0"/>
            </a:endParaRPr>
          </a:p>
          <a:p>
            <a:pPr>
              <a:spcAft>
                <a:spcPts val="644"/>
              </a:spcAft>
            </a:pPr>
            <a:r>
              <a:rPr lang="de-DE" sz="1200" b="1" dirty="0" smtClean="0">
                <a:latin typeface="Corbel" panose="020B0503020204020204" pitchFamily="34" charset="0"/>
              </a:rPr>
              <a:t>Kontakt</a:t>
            </a:r>
            <a:r>
              <a:rPr lang="de-DE" sz="1200" dirty="0" smtClean="0">
                <a:latin typeface="Corbel" panose="020B0503020204020204" pitchFamily="34" charset="0"/>
              </a:rPr>
              <a:t>				Seite 29</a:t>
            </a:r>
          </a:p>
          <a:p>
            <a:pPr>
              <a:spcAft>
                <a:spcPts val="644"/>
              </a:spcAft>
            </a:pPr>
            <a:endParaRPr lang="de-DE" sz="1200" dirty="0" smtClean="0">
              <a:latin typeface="Corbel" panose="020B0503020204020204" pitchFamily="34" charset="0"/>
            </a:endParaRPr>
          </a:p>
          <a:p>
            <a:pPr>
              <a:spcAft>
                <a:spcPts val="644"/>
              </a:spcAft>
            </a:pPr>
            <a:r>
              <a:rPr lang="de-DE" sz="1200" b="1" dirty="0" smtClean="0">
                <a:latin typeface="Corbel" panose="020B0503020204020204" pitchFamily="34" charset="0"/>
              </a:rPr>
              <a:t>Impressum	</a:t>
            </a:r>
            <a:r>
              <a:rPr lang="de-DE" sz="1200" dirty="0" smtClean="0">
                <a:latin typeface="Corbel" panose="020B0503020204020204" pitchFamily="34" charset="0"/>
              </a:rPr>
              <a:t>			Seite 30</a:t>
            </a:r>
          </a:p>
          <a:p>
            <a:pPr>
              <a:spcAft>
                <a:spcPts val="644"/>
              </a:spcAft>
            </a:pPr>
            <a:endParaRPr lang="de-DE" sz="1200" dirty="0">
              <a:latin typeface="Corbel" panose="020B0503020204020204" pitchFamily="34" charset="0"/>
            </a:endParaRPr>
          </a:p>
          <a:p>
            <a:pPr>
              <a:spcAft>
                <a:spcPts val="644"/>
              </a:spcAft>
            </a:pPr>
            <a:endParaRPr lang="de-DE" sz="1200" dirty="0" smtClean="0">
              <a:latin typeface="Corbel" panose="020B0503020204020204" pitchFamily="34" charset="0"/>
            </a:endParaRPr>
          </a:p>
          <a:p>
            <a:pPr>
              <a:spcAft>
                <a:spcPts val="644"/>
              </a:spcAft>
            </a:pPr>
            <a:endParaRPr lang="de-DE" sz="1200" dirty="0">
              <a:latin typeface="Corbel" panose="020B0503020204020204" pitchFamily="34" charset="0"/>
            </a:endParaRPr>
          </a:p>
          <a:p>
            <a:pPr>
              <a:spcAft>
                <a:spcPts val="644"/>
              </a:spcAft>
            </a:pPr>
            <a:endParaRPr lang="de-DE" sz="1200" dirty="0" smtClean="0">
              <a:latin typeface="Corbel" panose="020B0503020204020204" pitchFamily="34" charset="0"/>
            </a:endParaRPr>
          </a:p>
          <a:p>
            <a:pPr>
              <a:spcAft>
                <a:spcPts val="644"/>
              </a:spcAft>
            </a:pPr>
            <a:endParaRPr lang="de-DE" sz="1200" dirty="0">
              <a:latin typeface="Corbel" panose="020B0503020204020204" pitchFamily="34" charset="0"/>
            </a:endParaRPr>
          </a:p>
          <a:p>
            <a:pPr>
              <a:spcAft>
                <a:spcPts val="644"/>
              </a:spcAft>
            </a:pPr>
            <a:endParaRPr lang="de-DE" sz="1200" dirty="0" smtClean="0">
              <a:latin typeface="Corbel" panose="020B0503020204020204" pitchFamily="34" charset="0"/>
            </a:endParaRPr>
          </a:p>
          <a:p>
            <a:pPr>
              <a:spcAft>
                <a:spcPts val="644"/>
              </a:spcAft>
            </a:pPr>
            <a:endParaRPr lang="de-DE" sz="1200" dirty="0">
              <a:latin typeface="Corbel" panose="020B0503020204020204" pitchFamily="34" charset="0"/>
            </a:endParaRPr>
          </a:p>
          <a:p>
            <a:pPr>
              <a:spcAft>
                <a:spcPts val="644"/>
              </a:spcAft>
            </a:pPr>
            <a:endParaRPr lang="de-DE" sz="1200" dirty="0" smtClean="0">
              <a:latin typeface="Corbel" panose="020B0503020204020204" pitchFamily="34" charset="0"/>
            </a:endParaRPr>
          </a:p>
          <a:p>
            <a:pPr>
              <a:spcAft>
                <a:spcPts val="644"/>
              </a:spcAft>
            </a:pPr>
            <a:endParaRPr lang="de-DE" sz="1200" dirty="0">
              <a:latin typeface="Corbel" panose="020B0503020204020204" pitchFamily="34" charset="0"/>
            </a:endParaRPr>
          </a:p>
          <a:p>
            <a:pPr>
              <a:spcAft>
                <a:spcPts val="644"/>
              </a:spcAft>
            </a:pPr>
            <a:endParaRPr lang="de-DE" sz="1200" dirty="0" smtClean="0">
              <a:latin typeface="Corbel" panose="020B0503020204020204" pitchFamily="34" charset="0"/>
            </a:endParaRPr>
          </a:p>
          <a:p>
            <a:pPr>
              <a:spcAft>
                <a:spcPts val="644"/>
              </a:spcAft>
            </a:pPr>
            <a:endParaRPr lang="de-DE" sz="1200" dirty="0">
              <a:latin typeface="Corbel" panose="020B0503020204020204" pitchFamily="34" charset="0"/>
            </a:endParaRPr>
          </a:p>
          <a:p>
            <a:pPr>
              <a:spcAft>
                <a:spcPts val="644"/>
              </a:spcAft>
            </a:pPr>
            <a:endParaRPr lang="de-DE" sz="1200" dirty="0" smtClean="0">
              <a:latin typeface="Corbel" panose="020B0503020204020204" pitchFamily="34" charset="0"/>
            </a:endParaRPr>
          </a:p>
          <a:p>
            <a:pPr>
              <a:spcAft>
                <a:spcPts val="644"/>
              </a:spcAft>
            </a:pPr>
            <a:endParaRPr lang="de-DE" sz="1200" dirty="0">
              <a:latin typeface="Corbel" panose="020B0503020204020204" pitchFamily="34" charset="0"/>
            </a:endParaRPr>
          </a:p>
          <a:p>
            <a:pPr>
              <a:spcAft>
                <a:spcPts val="644"/>
              </a:spcAft>
            </a:pPr>
            <a:endParaRPr lang="de-DE" sz="1200" dirty="0" smtClean="0">
              <a:latin typeface="Corbel" panose="020B0503020204020204" pitchFamily="34" charset="0"/>
            </a:endParaRPr>
          </a:p>
          <a:p>
            <a:pPr algn="ctr">
              <a:spcAft>
                <a:spcPts val="644"/>
              </a:spcAft>
            </a:pPr>
            <a:r>
              <a:rPr lang="de-DE" sz="1200" dirty="0" smtClean="0">
                <a:latin typeface="Corbel" panose="020B0503020204020204" pitchFamily="34" charset="0"/>
              </a:rPr>
              <a:t>-2-</a:t>
            </a:r>
            <a:endParaRPr lang="de-DE" sz="1200" dirty="0">
              <a:latin typeface="Corbel" panose="020B0503020204020204" pitchFamily="34" charset="0"/>
            </a:endParaRPr>
          </a:p>
          <a:p>
            <a:pPr>
              <a:spcAft>
                <a:spcPts val="644"/>
              </a:spcAft>
            </a:pPr>
            <a:r>
              <a:rPr lang="de-DE" sz="1200" dirty="0">
                <a:latin typeface="Corbel" panose="020B0503020204020204" pitchFamily="34" charset="0"/>
              </a:rPr>
              <a:t>			</a:t>
            </a:r>
          </a:p>
        </p:txBody>
      </p:sp>
      <p:graphicFrame>
        <p:nvGraphicFramePr>
          <p:cNvPr id="6" name="Tabelle 5"/>
          <p:cNvGraphicFramePr>
            <a:graphicFrameLocks noGrp="1"/>
          </p:cNvGraphicFramePr>
          <p:nvPr>
            <p:extLst>
              <p:ext uri="{D42A27DB-BD31-4B8C-83A1-F6EECF244321}">
                <p14:modId xmlns:p14="http://schemas.microsoft.com/office/powerpoint/2010/main" val="2665929712"/>
              </p:ext>
            </p:extLst>
          </p:nvPr>
        </p:nvGraphicFramePr>
        <p:xfrm>
          <a:off x="198074" y="122758"/>
          <a:ext cx="1512168" cy="10113255"/>
        </p:xfrm>
        <a:graphic>
          <a:graphicData uri="http://schemas.openxmlformats.org/drawingml/2006/table">
            <a:tbl>
              <a:tblPr firstRow="1" firstCol="1" bandRow="1"/>
              <a:tblGrid>
                <a:gridCol w="1512168">
                  <a:extLst>
                    <a:ext uri="{9D8B030D-6E8A-4147-A177-3AD203B41FA5}">
                      <a16:colId xmlns:a16="http://schemas.microsoft.com/office/drawing/2014/main" val="20000"/>
                    </a:ext>
                  </a:extLst>
                </a:gridCol>
              </a:tblGrid>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CC00"/>
                    </a:solidFill>
                  </a:tcPr>
                </a:tc>
                <a:extLst>
                  <a:ext uri="{0D108BD9-81ED-4DB2-BD59-A6C34878D82A}">
                    <a16:rowId xmlns:a16="http://schemas.microsoft.com/office/drawing/2014/main" val="10002"/>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10003"/>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7030A0"/>
                    </a:solidFill>
                  </a:tcPr>
                </a:tc>
                <a:extLst>
                  <a:ext uri="{0D108BD9-81ED-4DB2-BD59-A6C34878D82A}">
                    <a16:rowId xmlns:a16="http://schemas.microsoft.com/office/drawing/2014/main" val="10004"/>
                  </a:ext>
                </a:extLst>
              </a:tr>
            </a:tbl>
          </a:graphicData>
        </a:graphic>
      </p:graphicFrame>
      <p:sp>
        <p:nvSpPr>
          <p:cNvPr id="7" name="Textfeld 6"/>
          <p:cNvSpPr txBox="1"/>
          <p:nvPr/>
        </p:nvSpPr>
        <p:spPr>
          <a:xfrm>
            <a:off x="1800250" y="1589223"/>
            <a:ext cx="4234070" cy="389278"/>
          </a:xfrm>
          <a:prstGeom prst="rect">
            <a:avLst/>
          </a:prstGeom>
          <a:noFill/>
        </p:spPr>
        <p:txBody>
          <a:bodyPr wrap="square" lIns="98188" tIns="49094" rIns="98188" bIns="49094" rtlCol="0">
            <a:spAutoFit/>
          </a:bodyPr>
          <a:lstStyle/>
          <a:p>
            <a:r>
              <a:rPr lang="de-DE" dirty="0" smtClean="0">
                <a:latin typeface="Corbel" panose="020B0503020204020204" pitchFamily="34" charset="0"/>
              </a:rPr>
              <a:t>Inhalt</a:t>
            </a:r>
            <a:endParaRPr lang="de-DE" dirty="0">
              <a:latin typeface="Corbel" panose="020B0503020204020204" pitchFamily="34" charset="0"/>
            </a:endParaRPr>
          </a:p>
        </p:txBody>
      </p:sp>
    </p:spTree>
    <p:extLst>
      <p:ext uri="{BB962C8B-B14F-4D97-AF65-F5344CB8AC3E}">
        <p14:creationId xmlns:p14="http://schemas.microsoft.com/office/powerpoint/2010/main" val="169850261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2"/>
          <p:cNvSpPr txBox="1">
            <a:spLocks/>
          </p:cNvSpPr>
          <p:nvPr/>
        </p:nvSpPr>
        <p:spPr>
          <a:xfrm>
            <a:off x="1710241" y="122754"/>
            <a:ext cx="5376672" cy="1973319"/>
          </a:xfrm>
          <a:prstGeom prst="rect">
            <a:avLst/>
          </a:prstGeom>
          <a:solidFill>
            <a:srgbClr val="FF33CC"/>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lvl="0"/>
            <a:endParaRPr lang="de-DE" sz="1800" dirty="0" smtClean="0">
              <a:solidFill>
                <a:prstClr val="black"/>
              </a:solidFill>
              <a:latin typeface="Corbel" panose="020B0503020204020204" pitchFamily="34" charset="0"/>
            </a:endParaRPr>
          </a:p>
          <a:p>
            <a:pPr lvl="0"/>
            <a:endParaRPr lang="de-DE" sz="1800" dirty="0">
              <a:solidFill>
                <a:prstClr val="black"/>
              </a:solidFill>
              <a:latin typeface="Corbel" panose="020B0503020204020204" pitchFamily="34" charset="0"/>
            </a:endParaRPr>
          </a:p>
          <a:p>
            <a:pPr lvl="0"/>
            <a:endParaRPr lang="de-DE" sz="1800" dirty="0" smtClean="0">
              <a:solidFill>
                <a:prstClr val="black"/>
              </a:solidFill>
              <a:latin typeface="Corbel" panose="020B0503020204020204" pitchFamily="34" charset="0"/>
            </a:endParaRPr>
          </a:p>
          <a:p>
            <a:pPr lvl="0"/>
            <a:endParaRPr lang="de-DE" sz="1800" dirty="0">
              <a:solidFill>
                <a:prstClr val="black"/>
              </a:solidFill>
              <a:latin typeface="Corbel" panose="020B0503020204020204" pitchFamily="34" charset="0"/>
            </a:endParaRPr>
          </a:p>
          <a:p>
            <a:pPr lvl="0"/>
            <a:endParaRPr lang="de-DE" sz="1800" dirty="0" smtClean="0">
              <a:solidFill>
                <a:prstClr val="black"/>
              </a:solidFill>
              <a:latin typeface="Corbel" panose="020B0503020204020204" pitchFamily="34" charset="0"/>
            </a:endParaRPr>
          </a:p>
          <a:p>
            <a:pPr lvl="0"/>
            <a:r>
              <a:rPr lang="de-DE" sz="1800" dirty="0" smtClean="0">
                <a:solidFill>
                  <a:prstClr val="black"/>
                </a:solidFill>
                <a:latin typeface="Corbel" panose="020B0503020204020204" pitchFamily="34" charset="0"/>
              </a:rPr>
              <a:t>Kontakt</a:t>
            </a:r>
            <a:endParaRPr lang="de-DE" sz="1800" dirty="0">
              <a:solidFill>
                <a:prstClr val="black"/>
              </a:solidFill>
              <a:latin typeface="Corbel" panose="020B0503020204020204" pitchFamily="34" charset="0"/>
            </a:endParaRPr>
          </a:p>
        </p:txBody>
      </p:sp>
      <p:sp>
        <p:nvSpPr>
          <p:cNvPr id="5" name="Textfeld 1"/>
          <p:cNvSpPr txBox="1">
            <a:spLocks/>
          </p:cNvSpPr>
          <p:nvPr/>
        </p:nvSpPr>
        <p:spPr>
          <a:xfrm>
            <a:off x="1710241" y="2096072"/>
            <a:ext cx="5376672" cy="8139942"/>
          </a:xfrm>
          <a:prstGeom prst="rect">
            <a:avLst/>
          </a:prstGeom>
          <a:solidFill>
            <a:schemeClr val="bg1"/>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p:txBody>
      </p:sp>
      <p:graphicFrame>
        <p:nvGraphicFramePr>
          <p:cNvPr id="6" name="Tabelle 5"/>
          <p:cNvGraphicFramePr>
            <a:graphicFrameLocks noGrp="1"/>
          </p:cNvGraphicFramePr>
          <p:nvPr>
            <p:extLst>
              <p:ext uri="{D42A27DB-BD31-4B8C-83A1-F6EECF244321}">
                <p14:modId xmlns:p14="http://schemas.microsoft.com/office/powerpoint/2010/main" val="733700855"/>
              </p:ext>
            </p:extLst>
          </p:nvPr>
        </p:nvGraphicFramePr>
        <p:xfrm>
          <a:off x="198074" y="122758"/>
          <a:ext cx="1512168" cy="10113255"/>
        </p:xfrm>
        <a:graphic>
          <a:graphicData uri="http://schemas.openxmlformats.org/drawingml/2006/table">
            <a:tbl>
              <a:tblPr firstRow="1" firstCol="1" bandRow="1"/>
              <a:tblGrid>
                <a:gridCol w="1512168">
                  <a:extLst>
                    <a:ext uri="{9D8B030D-6E8A-4147-A177-3AD203B41FA5}">
                      <a16:colId xmlns:a16="http://schemas.microsoft.com/office/drawing/2014/main" val="20000"/>
                    </a:ext>
                  </a:extLst>
                </a:gridCol>
              </a:tblGrid>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CC00"/>
                    </a:solidFill>
                  </a:tcPr>
                </a:tc>
                <a:extLst>
                  <a:ext uri="{0D108BD9-81ED-4DB2-BD59-A6C34878D82A}">
                    <a16:rowId xmlns:a16="http://schemas.microsoft.com/office/drawing/2014/main" val="10002"/>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10003"/>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7030A0"/>
                    </a:solidFill>
                  </a:tcPr>
                </a:tc>
                <a:extLst>
                  <a:ext uri="{0D108BD9-81ED-4DB2-BD59-A6C34878D82A}">
                    <a16:rowId xmlns:a16="http://schemas.microsoft.com/office/drawing/2014/main" val="10004"/>
                  </a:ext>
                </a:extLst>
              </a:tr>
            </a:tbl>
          </a:graphicData>
        </a:graphic>
      </p:graphicFrame>
      <p:sp>
        <p:nvSpPr>
          <p:cNvPr id="2" name="Textfeld 1"/>
          <p:cNvSpPr txBox="1"/>
          <p:nvPr/>
        </p:nvSpPr>
        <p:spPr>
          <a:xfrm>
            <a:off x="1872258" y="2363837"/>
            <a:ext cx="4824536" cy="8586966"/>
          </a:xfrm>
          <a:prstGeom prst="rect">
            <a:avLst/>
          </a:prstGeom>
          <a:noFill/>
        </p:spPr>
        <p:txBody>
          <a:bodyPr wrap="square" rtlCol="0">
            <a:spAutoFit/>
          </a:bodyPr>
          <a:lstStyle/>
          <a:p>
            <a:r>
              <a:rPr lang="de-DE" sz="1200" b="1" dirty="0" smtClean="0">
                <a:latin typeface="Corbel" panose="020B0503020204020204" pitchFamily="34" charset="0"/>
              </a:rPr>
              <a:t>Ansprechpartnerinnen</a:t>
            </a:r>
          </a:p>
          <a:p>
            <a:endParaRPr lang="de-DE" sz="1200" dirty="0">
              <a:latin typeface="Corbel" panose="020B0503020204020204" pitchFamily="34" charset="0"/>
            </a:endParaRPr>
          </a:p>
          <a:p>
            <a:r>
              <a:rPr lang="de-DE" sz="1200" dirty="0" smtClean="0">
                <a:latin typeface="Corbel" panose="020B0503020204020204" pitchFamily="34" charset="0"/>
              </a:rPr>
              <a:t>Stefanie Magerl, Leitung</a:t>
            </a:r>
          </a:p>
          <a:p>
            <a:r>
              <a:rPr lang="de-DE" sz="1200" dirty="0" smtClean="0">
                <a:latin typeface="Corbel" panose="020B0503020204020204" pitchFamily="34" charset="0"/>
              </a:rPr>
              <a:t>Melanie Ludwig, Stellvertretende </a:t>
            </a:r>
            <a:r>
              <a:rPr lang="de-DE" sz="1200" dirty="0" smtClean="0">
                <a:latin typeface="Corbel" panose="020B0503020204020204" pitchFamily="34" charset="0"/>
              </a:rPr>
              <a:t>Leitung</a:t>
            </a:r>
          </a:p>
          <a:p>
            <a:r>
              <a:rPr lang="de-DE" sz="1200" dirty="0" smtClean="0">
                <a:latin typeface="Corbel" panose="020B0503020204020204" pitchFamily="34" charset="0"/>
              </a:rPr>
              <a:t>Melanie Mayr, Stellvertretende Leitung</a:t>
            </a:r>
            <a:endParaRPr lang="de-DE" sz="1200" dirty="0" smtClean="0">
              <a:latin typeface="Corbel" panose="020B0503020204020204" pitchFamily="34" charset="0"/>
            </a:endParaRPr>
          </a:p>
          <a:p>
            <a:endParaRPr lang="de-DE" sz="1200" dirty="0">
              <a:latin typeface="Corbel" panose="020B0503020204020204" pitchFamily="34" charset="0"/>
            </a:endParaRPr>
          </a:p>
          <a:p>
            <a:r>
              <a:rPr lang="de-DE" sz="1200" b="1" dirty="0" smtClean="0">
                <a:latin typeface="Corbel" panose="020B0503020204020204" pitchFamily="34" charset="0"/>
              </a:rPr>
              <a:t>Adresse – Kinderkrippe</a:t>
            </a:r>
          </a:p>
          <a:p>
            <a:endParaRPr lang="de-DE" sz="1200" dirty="0">
              <a:latin typeface="Corbel" panose="020B0503020204020204" pitchFamily="34" charset="0"/>
            </a:endParaRPr>
          </a:p>
          <a:p>
            <a:r>
              <a:rPr lang="de-DE" sz="1200" dirty="0" smtClean="0">
                <a:latin typeface="Corbel" panose="020B0503020204020204" pitchFamily="34" charset="0"/>
              </a:rPr>
              <a:t>Schulstraße 11</a:t>
            </a:r>
          </a:p>
          <a:p>
            <a:r>
              <a:rPr lang="de-DE" sz="1200" dirty="0" smtClean="0">
                <a:latin typeface="Corbel" panose="020B0503020204020204" pitchFamily="34" charset="0"/>
              </a:rPr>
              <a:t>82299 Türkenfeld</a:t>
            </a:r>
          </a:p>
          <a:p>
            <a:endParaRPr lang="de-DE" sz="1200" dirty="0">
              <a:latin typeface="Corbel" panose="020B0503020204020204" pitchFamily="34" charset="0"/>
            </a:endParaRPr>
          </a:p>
          <a:p>
            <a:r>
              <a:rPr lang="de-DE" sz="1200" b="1" dirty="0" smtClean="0">
                <a:latin typeface="Corbel" panose="020B0503020204020204" pitchFamily="34" charset="0"/>
              </a:rPr>
              <a:t>Adresse – Kindergarten</a:t>
            </a:r>
          </a:p>
          <a:p>
            <a:endParaRPr lang="de-DE" sz="1200" dirty="0">
              <a:latin typeface="Corbel" panose="020B0503020204020204" pitchFamily="34" charset="0"/>
            </a:endParaRPr>
          </a:p>
          <a:p>
            <a:r>
              <a:rPr lang="de-DE" sz="1200" dirty="0" smtClean="0">
                <a:latin typeface="Corbel" panose="020B0503020204020204" pitchFamily="34" charset="0"/>
              </a:rPr>
              <a:t>Schulstraße 8</a:t>
            </a:r>
          </a:p>
          <a:p>
            <a:r>
              <a:rPr lang="de-DE" sz="1200" dirty="0" smtClean="0">
                <a:latin typeface="Corbel" panose="020B0503020204020204" pitchFamily="34" charset="0"/>
              </a:rPr>
              <a:t>82299 Türkenfeld</a:t>
            </a:r>
          </a:p>
          <a:p>
            <a:endParaRPr lang="de-DE" sz="1200" dirty="0">
              <a:latin typeface="Corbel" panose="020B0503020204020204" pitchFamily="34" charset="0"/>
            </a:endParaRPr>
          </a:p>
          <a:p>
            <a:r>
              <a:rPr lang="de-DE" sz="1200" b="1" dirty="0" smtClean="0">
                <a:latin typeface="Corbel" panose="020B0503020204020204" pitchFamily="34" charset="0"/>
              </a:rPr>
              <a:t>Telefon</a:t>
            </a:r>
          </a:p>
          <a:p>
            <a:endParaRPr lang="de-DE" sz="1200" b="1" dirty="0" smtClean="0">
              <a:latin typeface="Corbel" panose="020B0503020204020204" pitchFamily="34" charset="0"/>
            </a:endParaRPr>
          </a:p>
          <a:p>
            <a:r>
              <a:rPr lang="de-DE" sz="1200" dirty="0" smtClean="0">
                <a:latin typeface="Corbel" panose="020B0503020204020204" pitchFamily="34" charset="0"/>
              </a:rPr>
              <a:t>0 81 93 – </a:t>
            </a:r>
            <a:r>
              <a:rPr lang="de-DE" sz="1200" dirty="0" smtClean="0">
                <a:latin typeface="Corbel" panose="020B0503020204020204" pitchFamily="34" charset="0"/>
              </a:rPr>
              <a:t>3999852</a:t>
            </a:r>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a:latin typeface="Corbel" panose="020B0503020204020204" pitchFamily="34" charset="0"/>
            </a:endParaRPr>
          </a:p>
          <a:p>
            <a:r>
              <a:rPr lang="de-DE" sz="1200" b="1" dirty="0" smtClean="0">
                <a:latin typeface="Corbel" panose="020B0503020204020204" pitchFamily="34" charset="0"/>
              </a:rPr>
              <a:t>E-Mail</a:t>
            </a:r>
          </a:p>
          <a:p>
            <a:endParaRPr lang="de-DE" sz="1200" b="1" dirty="0" smtClean="0">
              <a:latin typeface="Corbel" panose="020B0503020204020204" pitchFamily="34" charset="0"/>
            </a:endParaRPr>
          </a:p>
          <a:p>
            <a:r>
              <a:rPr lang="de-DE" sz="1200" dirty="0" smtClean="0">
                <a:latin typeface="Corbel" panose="020B0503020204020204" pitchFamily="34" charset="0"/>
              </a:rPr>
              <a:t>pfiffikus@tuerkenfeld.de</a:t>
            </a:r>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r>
              <a:rPr lang="de-DE" sz="1200" b="1" dirty="0" smtClean="0">
                <a:latin typeface="Corbel" panose="020B0503020204020204" pitchFamily="34" charset="0"/>
              </a:rPr>
              <a:t>Anschrift Träger</a:t>
            </a:r>
          </a:p>
          <a:p>
            <a:endParaRPr lang="de-DE" sz="1200" dirty="0">
              <a:latin typeface="Corbel" panose="020B0503020204020204" pitchFamily="34" charset="0"/>
            </a:endParaRPr>
          </a:p>
          <a:p>
            <a:r>
              <a:rPr lang="de-DE" sz="1200" dirty="0" smtClean="0">
                <a:latin typeface="Corbel" panose="020B0503020204020204" pitchFamily="34" charset="0"/>
              </a:rPr>
              <a:t>Gemeinde Türkenfeld</a:t>
            </a:r>
          </a:p>
          <a:p>
            <a:r>
              <a:rPr lang="de-DE" sz="1200" dirty="0" err="1" smtClean="0">
                <a:latin typeface="Corbel" panose="020B0503020204020204" pitchFamily="34" charset="0"/>
              </a:rPr>
              <a:t>Schloßweg</a:t>
            </a:r>
            <a:r>
              <a:rPr lang="de-DE" sz="1200" dirty="0" smtClean="0">
                <a:latin typeface="Corbel" panose="020B0503020204020204" pitchFamily="34" charset="0"/>
              </a:rPr>
              <a:t> 2</a:t>
            </a:r>
          </a:p>
          <a:p>
            <a:r>
              <a:rPr lang="de-DE" sz="1200" dirty="0" smtClean="0">
                <a:latin typeface="Corbel" panose="020B0503020204020204" pitchFamily="34" charset="0"/>
              </a:rPr>
              <a:t>82299 </a:t>
            </a:r>
            <a:r>
              <a:rPr lang="de-DE" sz="1200" dirty="0" smtClean="0">
                <a:latin typeface="Corbel" panose="020B0503020204020204" pitchFamily="34" charset="0"/>
              </a:rPr>
              <a:t>Türkenfeld</a:t>
            </a:r>
          </a:p>
          <a:p>
            <a:endParaRPr lang="de-DE" sz="1200" dirty="0">
              <a:latin typeface="Corbel" panose="020B0503020204020204" pitchFamily="34" charset="0"/>
            </a:endParaRPr>
          </a:p>
          <a:p>
            <a:r>
              <a:rPr lang="de-DE" sz="1200" dirty="0" smtClean="0">
                <a:latin typeface="Corbel" panose="020B0503020204020204" pitchFamily="34" charset="0"/>
                <a:hlinkClick r:id="rId2"/>
              </a:rPr>
              <a:t>www.tuerkenfeld.de</a:t>
            </a:r>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pPr algn="ctr"/>
            <a:r>
              <a:rPr lang="de-DE" sz="1200" dirty="0" smtClean="0">
                <a:latin typeface="Corbel" panose="020B0503020204020204" pitchFamily="34" charset="0"/>
              </a:rPr>
              <a:t>-29-</a:t>
            </a: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p:txBody>
      </p:sp>
    </p:spTree>
    <p:extLst>
      <p:ext uri="{BB962C8B-B14F-4D97-AF65-F5344CB8AC3E}">
        <p14:creationId xmlns:p14="http://schemas.microsoft.com/office/powerpoint/2010/main" val="26909398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2"/>
          <p:cNvSpPr txBox="1">
            <a:spLocks/>
          </p:cNvSpPr>
          <p:nvPr/>
        </p:nvSpPr>
        <p:spPr>
          <a:xfrm>
            <a:off x="1710241" y="122754"/>
            <a:ext cx="5376672" cy="1973319"/>
          </a:xfrm>
          <a:prstGeom prst="rect">
            <a:avLst/>
          </a:prstGeom>
          <a:solidFill>
            <a:srgbClr val="FF33CC"/>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lvl="0"/>
            <a:endParaRPr lang="de-DE" sz="1800" dirty="0" smtClean="0">
              <a:solidFill>
                <a:prstClr val="black"/>
              </a:solidFill>
              <a:latin typeface="Corbel" panose="020B0503020204020204" pitchFamily="34" charset="0"/>
            </a:endParaRPr>
          </a:p>
          <a:p>
            <a:pPr lvl="0"/>
            <a:endParaRPr lang="de-DE" sz="1800" dirty="0">
              <a:solidFill>
                <a:prstClr val="black"/>
              </a:solidFill>
              <a:latin typeface="Corbel" panose="020B0503020204020204" pitchFamily="34" charset="0"/>
            </a:endParaRPr>
          </a:p>
          <a:p>
            <a:pPr lvl="0"/>
            <a:endParaRPr lang="de-DE" sz="1800" dirty="0" smtClean="0">
              <a:solidFill>
                <a:prstClr val="black"/>
              </a:solidFill>
              <a:latin typeface="Corbel" panose="020B0503020204020204" pitchFamily="34" charset="0"/>
            </a:endParaRPr>
          </a:p>
          <a:p>
            <a:pPr lvl="0"/>
            <a:endParaRPr lang="de-DE" sz="1800" dirty="0">
              <a:solidFill>
                <a:prstClr val="black"/>
              </a:solidFill>
              <a:latin typeface="Corbel" panose="020B0503020204020204" pitchFamily="34" charset="0"/>
            </a:endParaRPr>
          </a:p>
          <a:p>
            <a:pPr lvl="0"/>
            <a:endParaRPr lang="de-DE" sz="1800" dirty="0" smtClean="0">
              <a:solidFill>
                <a:prstClr val="black"/>
              </a:solidFill>
              <a:latin typeface="Corbel" panose="020B0503020204020204" pitchFamily="34" charset="0"/>
            </a:endParaRPr>
          </a:p>
          <a:p>
            <a:pPr lvl="0"/>
            <a:r>
              <a:rPr lang="de-DE" sz="1800" smtClean="0">
                <a:solidFill>
                  <a:prstClr val="black"/>
                </a:solidFill>
                <a:latin typeface="Corbel" panose="020B0503020204020204" pitchFamily="34" charset="0"/>
              </a:rPr>
              <a:t>Impressum</a:t>
            </a:r>
            <a:endParaRPr lang="de-DE" sz="1800" dirty="0">
              <a:solidFill>
                <a:prstClr val="black"/>
              </a:solidFill>
              <a:latin typeface="Corbel" panose="020B0503020204020204" pitchFamily="34" charset="0"/>
            </a:endParaRPr>
          </a:p>
        </p:txBody>
      </p:sp>
      <p:sp>
        <p:nvSpPr>
          <p:cNvPr id="5" name="Textfeld 1"/>
          <p:cNvSpPr txBox="1">
            <a:spLocks/>
          </p:cNvSpPr>
          <p:nvPr/>
        </p:nvSpPr>
        <p:spPr>
          <a:xfrm>
            <a:off x="1700690" y="2085047"/>
            <a:ext cx="5376672" cy="8139942"/>
          </a:xfrm>
          <a:prstGeom prst="rect">
            <a:avLst/>
          </a:prstGeom>
          <a:solidFill>
            <a:schemeClr val="bg1"/>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p:txBody>
      </p:sp>
      <p:graphicFrame>
        <p:nvGraphicFramePr>
          <p:cNvPr id="6" name="Tabelle 5"/>
          <p:cNvGraphicFramePr>
            <a:graphicFrameLocks noGrp="1"/>
          </p:cNvGraphicFramePr>
          <p:nvPr>
            <p:extLst>
              <p:ext uri="{D42A27DB-BD31-4B8C-83A1-F6EECF244321}">
                <p14:modId xmlns:p14="http://schemas.microsoft.com/office/powerpoint/2010/main" val="539475898"/>
              </p:ext>
            </p:extLst>
          </p:nvPr>
        </p:nvGraphicFramePr>
        <p:xfrm>
          <a:off x="198074" y="122758"/>
          <a:ext cx="1512168" cy="10113255"/>
        </p:xfrm>
        <a:graphic>
          <a:graphicData uri="http://schemas.openxmlformats.org/drawingml/2006/table">
            <a:tbl>
              <a:tblPr firstRow="1" firstCol="1" bandRow="1"/>
              <a:tblGrid>
                <a:gridCol w="1512168">
                  <a:extLst>
                    <a:ext uri="{9D8B030D-6E8A-4147-A177-3AD203B41FA5}">
                      <a16:colId xmlns:a16="http://schemas.microsoft.com/office/drawing/2014/main" val="20000"/>
                    </a:ext>
                  </a:extLst>
                </a:gridCol>
              </a:tblGrid>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CC00"/>
                    </a:solidFill>
                  </a:tcPr>
                </a:tc>
                <a:extLst>
                  <a:ext uri="{0D108BD9-81ED-4DB2-BD59-A6C34878D82A}">
                    <a16:rowId xmlns:a16="http://schemas.microsoft.com/office/drawing/2014/main" val="10002"/>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10003"/>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7030A0"/>
                    </a:solidFill>
                  </a:tcPr>
                </a:tc>
                <a:extLst>
                  <a:ext uri="{0D108BD9-81ED-4DB2-BD59-A6C34878D82A}">
                    <a16:rowId xmlns:a16="http://schemas.microsoft.com/office/drawing/2014/main" val="10004"/>
                  </a:ext>
                </a:extLst>
              </a:tr>
            </a:tbl>
          </a:graphicData>
        </a:graphic>
      </p:graphicFrame>
      <p:sp>
        <p:nvSpPr>
          <p:cNvPr id="2" name="Textfeld 1"/>
          <p:cNvSpPr txBox="1"/>
          <p:nvPr/>
        </p:nvSpPr>
        <p:spPr>
          <a:xfrm>
            <a:off x="1800250" y="2346963"/>
            <a:ext cx="4824536" cy="8125301"/>
          </a:xfrm>
          <a:prstGeom prst="rect">
            <a:avLst/>
          </a:prstGeom>
          <a:noFill/>
        </p:spPr>
        <p:txBody>
          <a:bodyPr wrap="square" rtlCol="0">
            <a:spAutoFit/>
          </a:bodyPr>
          <a:lstStyle/>
          <a:p>
            <a:pPr>
              <a:spcAft>
                <a:spcPts val="600"/>
              </a:spcAft>
            </a:pPr>
            <a:r>
              <a:rPr lang="de-DE" sz="1200" b="1" dirty="0" smtClean="0">
                <a:latin typeface="Corbel" panose="020B0503020204020204" pitchFamily="34" charset="0"/>
              </a:rPr>
              <a:t>Träger: </a:t>
            </a:r>
            <a:r>
              <a:rPr lang="de-DE" sz="1200" dirty="0" smtClean="0">
                <a:latin typeface="Corbel" panose="020B0503020204020204" pitchFamily="34" charset="0"/>
              </a:rPr>
              <a:t>	Gemeinde Türkenfeld</a:t>
            </a:r>
          </a:p>
          <a:p>
            <a:pPr>
              <a:spcAft>
                <a:spcPts val="600"/>
              </a:spcAft>
            </a:pPr>
            <a:r>
              <a:rPr lang="de-DE" sz="1200" b="1" dirty="0" err="1" smtClean="0">
                <a:latin typeface="Corbel" panose="020B0503020204020204" pitchFamily="34" charset="0"/>
              </a:rPr>
              <a:t>Hrg</a:t>
            </a:r>
            <a:r>
              <a:rPr lang="de-DE" sz="1200" b="1" dirty="0" smtClean="0">
                <a:latin typeface="Corbel" panose="020B0503020204020204" pitchFamily="34" charset="0"/>
              </a:rPr>
              <a:t>.:</a:t>
            </a:r>
            <a:r>
              <a:rPr lang="de-DE" sz="1200" dirty="0" smtClean="0">
                <a:latin typeface="Corbel" panose="020B0503020204020204" pitchFamily="34" charset="0"/>
              </a:rPr>
              <a:t>	Kinderhaus Pfiffikus</a:t>
            </a:r>
          </a:p>
          <a:p>
            <a:pPr>
              <a:spcAft>
                <a:spcPts val="600"/>
              </a:spcAft>
            </a:pPr>
            <a:r>
              <a:rPr lang="de-DE" sz="1200" b="1" dirty="0" smtClean="0">
                <a:latin typeface="Corbel" panose="020B0503020204020204" pitchFamily="34" charset="0"/>
              </a:rPr>
              <a:t>Fotos:</a:t>
            </a:r>
            <a:r>
              <a:rPr lang="de-DE" sz="1200" dirty="0" smtClean="0">
                <a:latin typeface="Corbel" panose="020B0503020204020204" pitchFamily="34" charset="0"/>
              </a:rPr>
              <a:t>	© Kinderhaus Pfiffikus</a:t>
            </a:r>
          </a:p>
          <a:p>
            <a:pPr>
              <a:spcAft>
                <a:spcPts val="600"/>
              </a:spcAft>
            </a:pPr>
            <a:r>
              <a:rPr lang="de-DE" sz="1200" b="1" dirty="0" smtClean="0">
                <a:latin typeface="Corbel" panose="020B0503020204020204" pitchFamily="34" charset="0"/>
              </a:rPr>
              <a:t>Stand:</a:t>
            </a:r>
            <a:r>
              <a:rPr lang="de-DE" sz="1200" dirty="0" smtClean="0">
                <a:latin typeface="Corbel" panose="020B0503020204020204" pitchFamily="34" charset="0"/>
              </a:rPr>
              <a:t>	</a:t>
            </a:r>
            <a:r>
              <a:rPr lang="de-DE" sz="1200" dirty="0" smtClean="0">
                <a:latin typeface="Corbel" panose="020B0503020204020204" pitchFamily="34" charset="0"/>
              </a:rPr>
              <a:t>Juni </a:t>
            </a:r>
            <a:r>
              <a:rPr lang="de-DE" sz="1200" dirty="0" smtClean="0">
                <a:latin typeface="Corbel" panose="020B0503020204020204" pitchFamily="34" charset="0"/>
              </a:rPr>
              <a:t>2024</a:t>
            </a:r>
            <a:endParaRPr lang="de-DE" sz="1200" dirty="0" smtClean="0">
              <a:latin typeface="Corbel" panose="020B0503020204020204" pitchFamily="34" charset="0"/>
            </a:endParaRPr>
          </a:p>
          <a:p>
            <a:pPr>
              <a:spcAft>
                <a:spcPts val="600"/>
              </a:spcAft>
            </a:pPr>
            <a:endParaRPr lang="de-DE" sz="1200" dirty="0" smtClean="0">
              <a:latin typeface="Corbel" panose="020B0503020204020204" pitchFamily="34" charset="0"/>
            </a:endParaRPr>
          </a:p>
          <a:p>
            <a:pPr>
              <a:spcAft>
                <a:spcPts val="600"/>
              </a:spcAft>
            </a:pPr>
            <a:r>
              <a:rPr lang="de-DE" sz="1200" b="1" dirty="0" smtClean="0">
                <a:latin typeface="Corbel" panose="020B0503020204020204" pitchFamily="34" charset="0"/>
              </a:rPr>
              <a:t>Literatur:</a:t>
            </a:r>
            <a:r>
              <a:rPr lang="de-DE" sz="1200" dirty="0" smtClean="0">
                <a:latin typeface="Corbel" panose="020B0503020204020204" pitchFamily="34" charset="0"/>
              </a:rPr>
              <a:t>	Bayerischer Bildungs- und Erziehungsplan</a:t>
            </a:r>
          </a:p>
          <a:p>
            <a:pPr>
              <a:spcAft>
                <a:spcPts val="600"/>
              </a:spcAft>
            </a:pPr>
            <a:r>
              <a:rPr lang="de-DE" sz="1200" dirty="0">
                <a:latin typeface="Corbel" panose="020B0503020204020204" pitchFamily="34" charset="0"/>
              </a:rPr>
              <a:t>	</a:t>
            </a:r>
            <a:r>
              <a:rPr lang="de-DE" sz="1200" dirty="0" smtClean="0">
                <a:latin typeface="Corbel" panose="020B0503020204020204" pitchFamily="34" charset="0"/>
              </a:rPr>
              <a:t>Bayerische Bildungsleitlinien</a:t>
            </a:r>
          </a:p>
          <a:p>
            <a:pPr>
              <a:spcAft>
                <a:spcPts val="600"/>
              </a:spcAft>
            </a:pPr>
            <a:endParaRPr lang="de-DE" sz="1200" dirty="0">
              <a:latin typeface="Corbel" panose="020B0503020204020204" pitchFamily="34" charset="0"/>
            </a:endParaRPr>
          </a:p>
          <a:p>
            <a:pPr>
              <a:spcAft>
                <a:spcPts val="600"/>
              </a:spcAft>
            </a:pPr>
            <a:endParaRPr lang="de-DE" sz="1200" dirty="0" smtClean="0">
              <a:latin typeface="Corbel" panose="020B0503020204020204" pitchFamily="34" charset="0"/>
            </a:endParaRPr>
          </a:p>
          <a:p>
            <a:pPr>
              <a:spcAft>
                <a:spcPts val="600"/>
              </a:spcAft>
            </a:pPr>
            <a:endParaRPr lang="de-DE" sz="1200" dirty="0">
              <a:latin typeface="Corbel" panose="020B0503020204020204" pitchFamily="34" charset="0"/>
            </a:endParaRPr>
          </a:p>
          <a:p>
            <a:pPr>
              <a:spcAft>
                <a:spcPts val="600"/>
              </a:spcAft>
            </a:pPr>
            <a:endParaRPr lang="de-DE" sz="1200" dirty="0" smtClean="0">
              <a:latin typeface="Corbel" panose="020B0503020204020204" pitchFamily="34" charset="0"/>
            </a:endParaRPr>
          </a:p>
          <a:p>
            <a:pPr>
              <a:spcAft>
                <a:spcPts val="600"/>
              </a:spcAft>
            </a:pPr>
            <a:endParaRPr lang="de-DE" sz="1200" dirty="0">
              <a:latin typeface="Corbel" panose="020B0503020204020204" pitchFamily="34" charset="0"/>
            </a:endParaRPr>
          </a:p>
          <a:p>
            <a:pPr>
              <a:spcAft>
                <a:spcPts val="600"/>
              </a:spcAft>
            </a:pPr>
            <a:endParaRPr lang="de-DE" sz="1200" dirty="0" smtClean="0">
              <a:latin typeface="Corbel" panose="020B0503020204020204" pitchFamily="34" charset="0"/>
            </a:endParaRPr>
          </a:p>
          <a:p>
            <a:pPr>
              <a:spcAft>
                <a:spcPts val="600"/>
              </a:spcAft>
            </a:pPr>
            <a:endParaRPr lang="de-DE" sz="1200" dirty="0">
              <a:latin typeface="Corbel" panose="020B0503020204020204" pitchFamily="34" charset="0"/>
            </a:endParaRPr>
          </a:p>
          <a:p>
            <a:pPr>
              <a:spcAft>
                <a:spcPts val="600"/>
              </a:spcAft>
            </a:pPr>
            <a:endParaRPr lang="de-DE" sz="1200" dirty="0" smtClean="0">
              <a:latin typeface="Corbel" panose="020B0503020204020204" pitchFamily="34" charset="0"/>
            </a:endParaRPr>
          </a:p>
          <a:p>
            <a:pPr>
              <a:spcAft>
                <a:spcPts val="600"/>
              </a:spcAft>
            </a:pPr>
            <a:endParaRPr lang="de-DE" sz="1200" dirty="0">
              <a:latin typeface="Corbel" panose="020B0503020204020204" pitchFamily="34" charset="0"/>
            </a:endParaRPr>
          </a:p>
          <a:p>
            <a:pPr>
              <a:spcAft>
                <a:spcPts val="600"/>
              </a:spcAft>
            </a:pPr>
            <a:endParaRPr lang="de-DE" sz="1200" dirty="0" smtClean="0">
              <a:latin typeface="Corbel" panose="020B0503020204020204" pitchFamily="34" charset="0"/>
            </a:endParaRPr>
          </a:p>
          <a:p>
            <a:pPr>
              <a:spcAft>
                <a:spcPts val="600"/>
              </a:spcAft>
            </a:pPr>
            <a:endParaRPr lang="de-DE" sz="1200" dirty="0">
              <a:latin typeface="Corbel" panose="020B0503020204020204" pitchFamily="34" charset="0"/>
            </a:endParaRPr>
          </a:p>
          <a:p>
            <a:pPr>
              <a:spcAft>
                <a:spcPts val="600"/>
              </a:spcAft>
            </a:pPr>
            <a:endParaRPr lang="de-DE" sz="1200" dirty="0" smtClean="0">
              <a:latin typeface="Corbel" panose="020B0503020204020204" pitchFamily="34" charset="0"/>
            </a:endParaRPr>
          </a:p>
          <a:p>
            <a:pPr>
              <a:spcAft>
                <a:spcPts val="600"/>
              </a:spcAft>
            </a:pPr>
            <a:endParaRPr lang="de-DE" sz="1200" dirty="0">
              <a:latin typeface="Corbel" panose="020B0503020204020204" pitchFamily="34" charset="0"/>
            </a:endParaRPr>
          </a:p>
          <a:p>
            <a:pPr>
              <a:spcAft>
                <a:spcPts val="600"/>
              </a:spcAft>
            </a:pPr>
            <a:endParaRPr lang="de-DE" sz="1200" dirty="0" smtClean="0">
              <a:latin typeface="Corbel" panose="020B0503020204020204" pitchFamily="34" charset="0"/>
            </a:endParaRPr>
          </a:p>
          <a:p>
            <a:pPr>
              <a:spcAft>
                <a:spcPts val="600"/>
              </a:spcAft>
            </a:pPr>
            <a:endParaRPr lang="de-DE" sz="1200" dirty="0">
              <a:latin typeface="Corbel" panose="020B0503020204020204" pitchFamily="34" charset="0"/>
            </a:endParaRPr>
          </a:p>
          <a:p>
            <a:pPr>
              <a:spcAft>
                <a:spcPts val="600"/>
              </a:spcAft>
            </a:pPr>
            <a:endParaRPr lang="de-DE" sz="1200" dirty="0" smtClean="0">
              <a:latin typeface="Corbel" panose="020B0503020204020204" pitchFamily="34" charset="0"/>
            </a:endParaRPr>
          </a:p>
          <a:p>
            <a:pPr>
              <a:spcAft>
                <a:spcPts val="600"/>
              </a:spcAft>
            </a:pPr>
            <a:endParaRPr lang="de-DE" sz="1200" dirty="0">
              <a:latin typeface="Corbel" panose="020B0503020204020204" pitchFamily="34" charset="0"/>
            </a:endParaRPr>
          </a:p>
          <a:p>
            <a:pPr>
              <a:spcAft>
                <a:spcPts val="600"/>
              </a:spcAft>
            </a:pPr>
            <a:endParaRPr lang="de-DE" sz="1200" dirty="0" smtClean="0">
              <a:latin typeface="Corbel" panose="020B0503020204020204" pitchFamily="34" charset="0"/>
            </a:endParaRPr>
          </a:p>
          <a:p>
            <a:pPr>
              <a:spcAft>
                <a:spcPts val="600"/>
              </a:spcAft>
            </a:pPr>
            <a:endParaRPr lang="de-DE" sz="1200" dirty="0">
              <a:latin typeface="Corbel" panose="020B0503020204020204" pitchFamily="34" charset="0"/>
            </a:endParaRPr>
          </a:p>
          <a:p>
            <a:pPr>
              <a:spcAft>
                <a:spcPts val="600"/>
              </a:spcAft>
            </a:pPr>
            <a:endParaRPr lang="de-DE" sz="1200" dirty="0" smtClean="0">
              <a:latin typeface="Corbel" panose="020B0503020204020204" pitchFamily="34" charset="0"/>
            </a:endParaRPr>
          </a:p>
          <a:p>
            <a:pPr>
              <a:spcAft>
                <a:spcPts val="600"/>
              </a:spcAft>
            </a:pPr>
            <a:endParaRPr lang="de-DE" sz="1200" dirty="0">
              <a:latin typeface="Corbel" panose="020B0503020204020204" pitchFamily="34" charset="0"/>
            </a:endParaRPr>
          </a:p>
          <a:p>
            <a:pPr algn="ctr">
              <a:spcAft>
                <a:spcPts val="600"/>
              </a:spcAft>
            </a:pPr>
            <a:endParaRPr lang="de-DE" sz="1200" dirty="0" smtClean="0">
              <a:latin typeface="Corbel" panose="020B0503020204020204" pitchFamily="34" charset="0"/>
            </a:endParaRPr>
          </a:p>
          <a:p>
            <a:pPr algn="ctr">
              <a:spcAft>
                <a:spcPts val="600"/>
              </a:spcAft>
            </a:pPr>
            <a:r>
              <a:rPr lang="de-DE" sz="1200" dirty="0" smtClean="0">
                <a:latin typeface="Corbel" panose="020B0503020204020204" pitchFamily="34" charset="0"/>
              </a:rPr>
              <a:t>-30-</a:t>
            </a:r>
          </a:p>
          <a:p>
            <a:pPr>
              <a:spcAft>
                <a:spcPts val="600"/>
              </a:spcAft>
            </a:pPr>
            <a:endParaRPr lang="de-DE" sz="1200" dirty="0">
              <a:latin typeface="Corbel" panose="020B0503020204020204" pitchFamily="34" charset="0"/>
            </a:endParaRPr>
          </a:p>
        </p:txBody>
      </p:sp>
    </p:spTree>
    <p:extLst>
      <p:ext uri="{BB962C8B-B14F-4D97-AF65-F5344CB8AC3E}">
        <p14:creationId xmlns:p14="http://schemas.microsoft.com/office/powerpoint/2010/main" val="3861964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2"/>
          <p:cNvSpPr txBox="1">
            <a:spLocks/>
          </p:cNvSpPr>
          <p:nvPr/>
        </p:nvSpPr>
        <p:spPr>
          <a:xfrm>
            <a:off x="1710241" y="122754"/>
            <a:ext cx="5376672" cy="1973319"/>
          </a:xfrm>
          <a:prstGeom prst="rect">
            <a:avLst/>
          </a:prstGeom>
          <a:solidFill>
            <a:srgbClr val="FF33CC"/>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a:lnSpc>
                <a:spcPct val="115000"/>
              </a:lnSpc>
              <a:spcAft>
                <a:spcPts val="1074"/>
              </a:spcAft>
            </a:pPr>
            <a:r>
              <a:rPr lang="de-DE" sz="1200">
                <a:latin typeface="Calibri"/>
                <a:ea typeface="Times New Roman"/>
                <a:cs typeface="Times New Roman"/>
              </a:rPr>
              <a:t> </a:t>
            </a:r>
          </a:p>
        </p:txBody>
      </p:sp>
      <p:sp>
        <p:nvSpPr>
          <p:cNvPr id="5" name="Textfeld 1"/>
          <p:cNvSpPr txBox="1">
            <a:spLocks/>
          </p:cNvSpPr>
          <p:nvPr/>
        </p:nvSpPr>
        <p:spPr>
          <a:xfrm>
            <a:off x="1710241" y="2096072"/>
            <a:ext cx="5376672" cy="8139942"/>
          </a:xfrm>
          <a:prstGeom prst="rect">
            <a:avLst/>
          </a:prstGeom>
          <a:solidFill>
            <a:schemeClr val="bg1"/>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a:p>
            <a:pPr>
              <a:lnSpc>
                <a:spcPct val="115000"/>
              </a:lnSpc>
              <a:spcAft>
                <a:spcPts val="1074"/>
              </a:spcAft>
            </a:pPr>
            <a:r>
              <a:rPr lang="de-DE" sz="1200" dirty="0">
                <a:latin typeface="Calibri"/>
                <a:ea typeface="Times New Roman"/>
                <a:cs typeface="Times New Roman"/>
              </a:rPr>
              <a:t> </a:t>
            </a:r>
          </a:p>
        </p:txBody>
      </p:sp>
      <p:graphicFrame>
        <p:nvGraphicFramePr>
          <p:cNvPr id="6" name="Tabelle 5"/>
          <p:cNvGraphicFramePr>
            <a:graphicFrameLocks noGrp="1"/>
          </p:cNvGraphicFramePr>
          <p:nvPr>
            <p:extLst>
              <p:ext uri="{D42A27DB-BD31-4B8C-83A1-F6EECF244321}">
                <p14:modId xmlns:p14="http://schemas.microsoft.com/office/powerpoint/2010/main" val="3014157666"/>
              </p:ext>
            </p:extLst>
          </p:nvPr>
        </p:nvGraphicFramePr>
        <p:xfrm>
          <a:off x="198074" y="122758"/>
          <a:ext cx="1512168" cy="10113255"/>
        </p:xfrm>
        <a:graphic>
          <a:graphicData uri="http://schemas.openxmlformats.org/drawingml/2006/table">
            <a:tbl>
              <a:tblPr firstRow="1" firstCol="1" bandRow="1"/>
              <a:tblGrid>
                <a:gridCol w="1512168">
                  <a:extLst>
                    <a:ext uri="{9D8B030D-6E8A-4147-A177-3AD203B41FA5}">
                      <a16:colId xmlns:a16="http://schemas.microsoft.com/office/drawing/2014/main" val="20000"/>
                    </a:ext>
                  </a:extLst>
                </a:gridCol>
              </a:tblGrid>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CC00"/>
                    </a:solidFill>
                  </a:tcPr>
                </a:tc>
                <a:extLst>
                  <a:ext uri="{0D108BD9-81ED-4DB2-BD59-A6C34878D82A}">
                    <a16:rowId xmlns:a16="http://schemas.microsoft.com/office/drawing/2014/main" val="10002"/>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10003"/>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7030A0"/>
                    </a:solidFill>
                  </a:tcPr>
                </a:tc>
                <a:extLst>
                  <a:ext uri="{0D108BD9-81ED-4DB2-BD59-A6C34878D82A}">
                    <a16:rowId xmlns:a16="http://schemas.microsoft.com/office/drawing/2014/main" val="10004"/>
                  </a:ext>
                </a:extLst>
              </a:tr>
            </a:tbl>
          </a:graphicData>
        </a:graphic>
      </p:graphicFrame>
      <p:sp>
        <p:nvSpPr>
          <p:cNvPr id="2" name="Textfeld 1"/>
          <p:cNvSpPr txBox="1"/>
          <p:nvPr/>
        </p:nvSpPr>
        <p:spPr>
          <a:xfrm>
            <a:off x="1710240" y="1394584"/>
            <a:ext cx="4234070" cy="389278"/>
          </a:xfrm>
          <a:prstGeom prst="rect">
            <a:avLst/>
          </a:prstGeom>
          <a:noFill/>
        </p:spPr>
        <p:txBody>
          <a:bodyPr wrap="square" lIns="98188" tIns="49094" rIns="98188" bIns="49094" rtlCol="0">
            <a:spAutoFit/>
          </a:bodyPr>
          <a:lstStyle/>
          <a:p>
            <a:r>
              <a:rPr lang="de-DE" dirty="0" smtClean="0">
                <a:latin typeface="Corbel" panose="020B0503020204020204" pitchFamily="34" charset="0"/>
              </a:rPr>
              <a:t>Warum wir für Sie da sind?</a:t>
            </a:r>
            <a:endParaRPr lang="de-DE" dirty="0">
              <a:latin typeface="Corbel" panose="020B0503020204020204" pitchFamily="34" charset="0"/>
            </a:endParaRPr>
          </a:p>
        </p:txBody>
      </p:sp>
      <p:sp>
        <p:nvSpPr>
          <p:cNvPr id="3" name="Textfeld 2"/>
          <p:cNvSpPr txBox="1"/>
          <p:nvPr/>
        </p:nvSpPr>
        <p:spPr>
          <a:xfrm>
            <a:off x="1710242" y="2096071"/>
            <a:ext cx="5376672" cy="5700680"/>
          </a:xfrm>
          <a:prstGeom prst="rect">
            <a:avLst/>
          </a:prstGeom>
          <a:noFill/>
        </p:spPr>
        <p:txBody>
          <a:bodyPr wrap="square" lIns="98188" tIns="49094" rIns="98188" bIns="49094" rtlCol="0">
            <a:spAutoFit/>
          </a:bodyPr>
          <a:lstStyle/>
          <a:p>
            <a:r>
              <a:rPr lang="de-DE" sz="1300" b="1" dirty="0" smtClean="0">
                <a:latin typeface="Corbel" panose="020B0503020204020204" pitchFamily="34" charset="0"/>
              </a:rPr>
              <a:t> </a:t>
            </a:r>
            <a:r>
              <a:rPr lang="de-DE" sz="1200" b="1" dirty="0" smtClean="0">
                <a:latin typeface="Corbel" panose="020B0503020204020204" pitchFamily="34" charset="0"/>
              </a:rPr>
              <a:t>Leitgedanke </a:t>
            </a:r>
            <a:r>
              <a:rPr lang="de-DE" sz="1200" b="1" dirty="0">
                <a:latin typeface="Corbel" panose="020B0503020204020204" pitchFamily="34" charset="0"/>
              </a:rPr>
              <a:t>des Trägers</a:t>
            </a:r>
          </a:p>
          <a:p>
            <a:endParaRPr lang="de-DE" sz="1300" dirty="0">
              <a:latin typeface="Corbel" panose="020B0503020204020204" pitchFamily="34" charset="0"/>
            </a:endParaRPr>
          </a:p>
          <a:p>
            <a:r>
              <a:rPr lang="de-DE" sz="1300" dirty="0" smtClean="0">
                <a:latin typeface="Corbel" panose="020B0503020204020204" pitchFamily="34" charset="0"/>
              </a:rPr>
              <a:t>Liebe Leser,</a:t>
            </a:r>
          </a:p>
          <a:p>
            <a:endParaRPr lang="de-DE" sz="1300" dirty="0">
              <a:latin typeface="Corbel" panose="020B0503020204020204" pitchFamily="34" charset="0"/>
            </a:endParaRPr>
          </a:p>
          <a:p>
            <a:r>
              <a:rPr lang="de-DE" sz="1300" dirty="0" smtClean="0">
                <a:latin typeface="Corbel" panose="020B0503020204020204" pitchFamily="34" charset="0"/>
              </a:rPr>
              <a:t>Kinder sind unsere Zukunft. Ihnen einen guten Start Ins Leben</a:t>
            </a:r>
            <a:r>
              <a:rPr lang="de-DE" sz="1300" dirty="0">
                <a:latin typeface="Corbel" panose="020B0503020204020204" pitchFamily="34" charset="0"/>
              </a:rPr>
              <a:t> </a:t>
            </a:r>
            <a:r>
              <a:rPr lang="de-DE" sz="1300" dirty="0" smtClean="0">
                <a:latin typeface="Corbel" panose="020B0503020204020204" pitchFamily="34" charset="0"/>
              </a:rPr>
              <a:t>zu geben, ist eine gesellschaftliche Aufgabe und für uns alle eine grundlegende Verpflichtung. Die Krippen- und Kindergartenzeit ist dabei eine prägende Lebensphase.</a:t>
            </a:r>
          </a:p>
          <a:p>
            <a:endParaRPr lang="de-DE" sz="1300" dirty="0">
              <a:latin typeface="Corbel" panose="020B0503020204020204" pitchFamily="34" charset="0"/>
            </a:endParaRPr>
          </a:p>
          <a:p>
            <a:r>
              <a:rPr lang="de-DE" sz="1300" dirty="0" smtClean="0">
                <a:latin typeface="Corbel" panose="020B0503020204020204" pitchFamily="34" charset="0"/>
              </a:rPr>
              <a:t>Diese Konzeption ist ein wichtiger gemeinsamer Rahmen für unser Kinderhaus. Sie dient als Richtschnur und als Handlungsrahmen, setzt somit einen gemeinsamen Standard fest und soll für uns die Basis sein, die Betreuungsangebote für Kinder noch weiter zu verbessern.</a:t>
            </a:r>
          </a:p>
          <a:p>
            <a:endParaRPr lang="de-DE" sz="1300" dirty="0">
              <a:latin typeface="Corbel" panose="020B0503020204020204" pitchFamily="34" charset="0"/>
            </a:endParaRPr>
          </a:p>
          <a:p>
            <a:r>
              <a:rPr lang="de-DE" sz="1300" dirty="0" smtClean="0">
                <a:latin typeface="Corbel" panose="020B0503020204020204" pitchFamily="34" charset="0"/>
              </a:rPr>
              <a:t>Auf der Grundlage des Bayerischen Kinderbildungs- und Betreuungsgesetzes werden in unseren Einrichtungen die Bereiche Bewegung, Spielen und Gestalten, Sprache, Natur und kulturelle Umwelten aufgegriffen.</a:t>
            </a:r>
          </a:p>
          <a:p>
            <a:endParaRPr lang="de-DE" sz="1300" dirty="0">
              <a:latin typeface="Corbel" panose="020B0503020204020204" pitchFamily="34" charset="0"/>
            </a:endParaRPr>
          </a:p>
          <a:p>
            <a:r>
              <a:rPr lang="de-DE" sz="1300" dirty="0" smtClean="0">
                <a:latin typeface="Corbel" panose="020B0503020204020204" pitchFamily="34" charset="0"/>
              </a:rPr>
              <a:t>Unser Handeln wird bestimmt von aktuellem Fachwissen und den gesetzlichen Vorgaben des Bayerischen Kinderbildungs- und Betreuungsgesetzes.</a:t>
            </a:r>
          </a:p>
          <a:p>
            <a:endParaRPr lang="de-DE" sz="1300" dirty="0">
              <a:latin typeface="Corbel" panose="020B0503020204020204" pitchFamily="34" charset="0"/>
            </a:endParaRPr>
          </a:p>
          <a:p>
            <a:r>
              <a:rPr lang="de-DE" sz="1300" dirty="0" smtClean="0">
                <a:latin typeface="Corbel" panose="020B0503020204020204" pitchFamily="34" charset="0"/>
              </a:rPr>
              <a:t>Gemeinsam mit  Ihnen übernehmen wir gerne die Verantwortung für eine schöne Krippen- und Kindergartenzeit Ihrer Kinder.</a:t>
            </a:r>
          </a:p>
          <a:p>
            <a:endParaRPr lang="de-DE" sz="1300" dirty="0">
              <a:latin typeface="Corbel" panose="020B0503020204020204" pitchFamily="34" charset="0"/>
            </a:endParaRPr>
          </a:p>
          <a:p>
            <a:r>
              <a:rPr lang="de-DE" sz="1300" dirty="0" smtClean="0">
                <a:latin typeface="Corbel" panose="020B0503020204020204" pitchFamily="34" charset="0"/>
              </a:rPr>
              <a:t>Vielen Dank für Ihr Interesse an unserer Einrichtung.</a:t>
            </a:r>
            <a:endParaRPr lang="de-DE" sz="1300" dirty="0">
              <a:latin typeface="Corbel" panose="020B0503020204020204" pitchFamily="34" charset="0"/>
            </a:endParaRPr>
          </a:p>
          <a:p>
            <a:endParaRPr lang="de-DE" sz="1300" dirty="0">
              <a:latin typeface="Corbel" panose="020B0503020204020204" pitchFamily="34" charset="0"/>
            </a:endParaRPr>
          </a:p>
        </p:txBody>
      </p:sp>
    </p:spTree>
    <p:extLst>
      <p:ext uri="{BB962C8B-B14F-4D97-AF65-F5344CB8AC3E}">
        <p14:creationId xmlns:p14="http://schemas.microsoft.com/office/powerpoint/2010/main" val="13376672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2"/>
          <p:cNvSpPr txBox="1">
            <a:spLocks/>
          </p:cNvSpPr>
          <p:nvPr/>
        </p:nvSpPr>
        <p:spPr>
          <a:xfrm>
            <a:off x="1710241" y="122754"/>
            <a:ext cx="5376672" cy="1973319"/>
          </a:xfrm>
          <a:prstGeom prst="rect">
            <a:avLst/>
          </a:prstGeom>
          <a:solidFill>
            <a:srgbClr val="FF33CC"/>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a:lnSpc>
                <a:spcPct val="115000"/>
              </a:lnSpc>
              <a:spcAft>
                <a:spcPts val="1074"/>
              </a:spcAft>
            </a:pPr>
            <a:r>
              <a:rPr lang="de-DE" sz="1200">
                <a:latin typeface="Calibri"/>
                <a:ea typeface="Times New Roman"/>
                <a:cs typeface="Times New Roman"/>
              </a:rPr>
              <a:t> </a:t>
            </a:r>
          </a:p>
        </p:txBody>
      </p:sp>
      <p:sp>
        <p:nvSpPr>
          <p:cNvPr id="5" name="Textfeld 1"/>
          <p:cNvSpPr txBox="1">
            <a:spLocks/>
          </p:cNvSpPr>
          <p:nvPr/>
        </p:nvSpPr>
        <p:spPr>
          <a:xfrm>
            <a:off x="1683111" y="2096073"/>
            <a:ext cx="5376672" cy="8139942"/>
          </a:xfrm>
          <a:prstGeom prst="rect">
            <a:avLst/>
          </a:prstGeom>
          <a:solidFill>
            <a:schemeClr val="bg1"/>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p:txBody>
      </p:sp>
      <p:graphicFrame>
        <p:nvGraphicFramePr>
          <p:cNvPr id="6" name="Tabelle 5"/>
          <p:cNvGraphicFramePr>
            <a:graphicFrameLocks noGrp="1"/>
          </p:cNvGraphicFramePr>
          <p:nvPr>
            <p:extLst>
              <p:ext uri="{D42A27DB-BD31-4B8C-83A1-F6EECF244321}">
                <p14:modId xmlns:p14="http://schemas.microsoft.com/office/powerpoint/2010/main" val="2863975283"/>
              </p:ext>
            </p:extLst>
          </p:nvPr>
        </p:nvGraphicFramePr>
        <p:xfrm>
          <a:off x="198074" y="122758"/>
          <a:ext cx="1512168" cy="10113255"/>
        </p:xfrm>
        <a:graphic>
          <a:graphicData uri="http://schemas.openxmlformats.org/drawingml/2006/table">
            <a:tbl>
              <a:tblPr firstRow="1" firstCol="1" bandRow="1"/>
              <a:tblGrid>
                <a:gridCol w="1512168">
                  <a:extLst>
                    <a:ext uri="{9D8B030D-6E8A-4147-A177-3AD203B41FA5}">
                      <a16:colId xmlns:a16="http://schemas.microsoft.com/office/drawing/2014/main" val="20000"/>
                    </a:ext>
                  </a:extLst>
                </a:gridCol>
              </a:tblGrid>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CC00"/>
                    </a:solidFill>
                  </a:tcPr>
                </a:tc>
                <a:extLst>
                  <a:ext uri="{0D108BD9-81ED-4DB2-BD59-A6C34878D82A}">
                    <a16:rowId xmlns:a16="http://schemas.microsoft.com/office/drawing/2014/main" val="10002"/>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10003"/>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7030A0"/>
                    </a:solidFill>
                  </a:tcPr>
                </a:tc>
                <a:extLst>
                  <a:ext uri="{0D108BD9-81ED-4DB2-BD59-A6C34878D82A}">
                    <a16:rowId xmlns:a16="http://schemas.microsoft.com/office/drawing/2014/main" val="10004"/>
                  </a:ext>
                </a:extLst>
              </a:tr>
            </a:tbl>
          </a:graphicData>
        </a:graphic>
      </p:graphicFrame>
      <p:sp>
        <p:nvSpPr>
          <p:cNvPr id="2" name="Textfeld 1"/>
          <p:cNvSpPr txBox="1"/>
          <p:nvPr/>
        </p:nvSpPr>
        <p:spPr>
          <a:xfrm>
            <a:off x="1944266" y="2268166"/>
            <a:ext cx="4158462" cy="8809224"/>
          </a:xfrm>
          <a:prstGeom prst="rect">
            <a:avLst/>
          </a:prstGeom>
          <a:noFill/>
        </p:spPr>
        <p:txBody>
          <a:bodyPr wrap="square" lIns="98188" tIns="49094" rIns="98188" bIns="49094" rtlCol="0">
            <a:spAutoFit/>
          </a:bodyPr>
          <a:lstStyle/>
          <a:p>
            <a:r>
              <a:rPr lang="de-DE" sz="1400" b="1" dirty="0" smtClean="0">
                <a:latin typeface="Corbel" panose="020B0503020204020204" pitchFamily="34" charset="0"/>
              </a:rPr>
              <a:t> </a:t>
            </a:r>
            <a:r>
              <a:rPr lang="de-DE" sz="1200" b="1" dirty="0" smtClean="0">
                <a:latin typeface="Corbel" panose="020B0503020204020204" pitchFamily="34" charset="0"/>
              </a:rPr>
              <a:t>Leitgedanke unserer Einrichtung</a:t>
            </a:r>
            <a:endParaRPr lang="de-DE" sz="1200" b="1" dirty="0" smtClean="0">
              <a:latin typeface="Corbel" panose="020B0503020204020204" pitchFamily="34" charset="0"/>
            </a:endParaRPr>
          </a:p>
          <a:p>
            <a:endParaRPr lang="de-DE" sz="1200" b="1" dirty="0" smtClean="0">
              <a:latin typeface="Corbel" panose="020B0503020204020204" pitchFamily="34" charset="0"/>
            </a:endParaRPr>
          </a:p>
          <a:p>
            <a:endParaRPr lang="de-DE" sz="1200" b="1" dirty="0" smtClean="0">
              <a:latin typeface="Corbel" panose="020B0503020204020204" pitchFamily="34" charset="0"/>
            </a:endParaRPr>
          </a:p>
          <a:p>
            <a:r>
              <a:rPr lang="de-DE" sz="1200" dirty="0" smtClean="0">
                <a:latin typeface="Corbel" panose="020B0503020204020204" pitchFamily="34" charset="0"/>
              </a:rPr>
              <a:t>Mit der vorliegenden Konzeption möchten wir Ihnen einen Einblick in unser Kinderhaus geben.</a:t>
            </a:r>
          </a:p>
          <a:p>
            <a:endParaRPr lang="de-DE" sz="1200" dirty="0" smtClean="0">
              <a:latin typeface="Corbel" panose="020B0503020204020204" pitchFamily="34" charset="0"/>
            </a:endParaRPr>
          </a:p>
          <a:p>
            <a:r>
              <a:rPr lang="de-DE" sz="1200" dirty="0" smtClean="0">
                <a:latin typeface="Corbel" panose="020B0503020204020204" pitchFamily="34" charset="0"/>
              </a:rPr>
              <a:t>Wir ergänzen und unterstützen die Erziehung des Kindes in der Familie.</a:t>
            </a:r>
          </a:p>
          <a:p>
            <a:r>
              <a:rPr lang="de-DE" sz="1200" dirty="0" smtClean="0">
                <a:latin typeface="Corbel" panose="020B0503020204020204" pitchFamily="34" charset="0"/>
              </a:rPr>
              <a:t>Unser Ziel dabei ist es, die Kinder in ihrer Entwicklung ganzheitlich und altersentsprechend zu fördern.</a:t>
            </a:r>
          </a:p>
          <a:p>
            <a:endParaRPr lang="de-DE" sz="1200" dirty="0" smtClean="0">
              <a:latin typeface="Corbel" panose="020B0503020204020204" pitchFamily="34" charset="0"/>
            </a:endParaRPr>
          </a:p>
          <a:p>
            <a:r>
              <a:rPr lang="de-DE" sz="1200" dirty="0" smtClean="0">
                <a:latin typeface="Corbel" panose="020B0503020204020204" pitchFamily="34" charset="0"/>
              </a:rPr>
              <a:t>Für viele Kinder ist unser Kinderhaus der Ort, an dem sie aus der Familie kommend, die ersten Schritte ins öffentliche Leben machen.</a:t>
            </a:r>
          </a:p>
          <a:p>
            <a:r>
              <a:rPr lang="de-DE" sz="1200" dirty="0" smtClean="0">
                <a:latin typeface="Corbel" panose="020B0503020204020204" pitchFamily="34" charset="0"/>
              </a:rPr>
              <a:t>Durch diesen neuen Lebensabschnitt möchten wir die Kinder und ihre Eltern fachmännisch und liebevoll begleiten.</a:t>
            </a:r>
          </a:p>
          <a:p>
            <a:endParaRPr lang="de-DE" sz="1200" dirty="0" smtClean="0">
              <a:latin typeface="Corbel" panose="020B0503020204020204" pitchFamily="34" charset="0"/>
            </a:endParaRPr>
          </a:p>
          <a:p>
            <a:r>
              <a:rPr lang="de-DE" sz="1200" dirty="0" smtClean="0">
                <a:latin typeface="Corbel" panose="020B0503020204020204" pitchFamily="34" charset="0"/>
              </a:rPr>
              <a:t>Wir sehen unsere Einrichtung als einen Ort der Geborgenheit, des Erlebens und des Lernens. </a:t>
            </a: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smtClean="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pPr algn="ctr"/>
            <a:r>
              <a:rPr lang="de-DE" sz="1200" dirty="0" smtClean="0">
                <a:latin typeface="Corbel" panose="020B0503020204020204" pitchFamily="34" charset="0"/>
              </a:rPr>
              <a:t>-4-</a:t>
            </a: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smtClean="0">
              <a:latin typeface="Corbel" panose="020B0503020204020204" pitchFamily="34" charset="0"/>
            </a:endParaRPr>
          </a:p>
        </p:txBody>
      </p:sp>
      <p:sp>
        <p:nvSpPr>
          <p:cNvPr id="7" name="Textfeld 6"/>
          <p:cNvSpPr txBox="1"/>
          <p:nvPr/>
        </p:nvSpPr>
        <p:spPr>
          <a:xfrm>
            <a:off x="1710240" y="1394584"/>
            <a:ext cx="4234070" cy="389278"/>
          </a:xfrm>
          <a:prstGeom prst="rect">
            <a:avLst/>
          </a:prstGeom>
          <a:noFill/>
        </p:spPr>
        <p:txBody>
          <a:bodyPr wrap="square" lIns="98188" tIns="49094" rIns="98188" bIns="49094" rtlCol="0">
            <a:spAutoFit/>
          </a:bodyPr>
          <a:lstStyle/>
          <a:p>
            <a:r>
              <a:rPr lang="de-DE" dirty="0" smtClean="0">
                <a:latin typeface="Corbel" panose="020B0503020204020204" pitchFamily="34" charset="0"/>
              </a:rPr>
              <a:t>Warum wir für Sie da sind?</a:t>
            </a:r>
            <a:endParaRPr lang="de-DE" dirty="0">
              <a:latin typeface="Corbel" panose="020B0503020204020204" pitchFamily="34" charset="0"/>
            </a:endParaRPr>
          </a:p>
        </p:txBody>
      </p:sp>
    </p:spTree>
    <p:extLst>
      <p:ext uri="{BB962C8B-B14F-4D97-AF65-F5344CB8AC3E}">
        <p14:creationId xmlns:p14="http://schemas.microsoft.com/office/powerpoint/2010/main" val="27726325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2"/>
          <p:cNvSpPr txBox="1">
            <a:spLocks/>
          </p:cNvSpPr>
          <p:nvPr/>
        </p:nvSpPr>
        <p:spPr>
          <a:xfrm>
            <a:off x="1710241" y="122754"/>
            <a:ext cx="5376672" cy="1973319"/>
          </a:xfrm>
          <a:prstGeom prst="rect">
            <a:avLst/>
          </a:prstGeom>
          <a:solidFill>
            <a:srgbClr val="FF33CC"/>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a:lnSpc>
                <a:spcPct val="115000"/>
              </a:lnSpc>
              <a:spcAft>
                <a:spcPts val="1074"/>
              </a:spcAft>
            </a:pPr>
            <a:r>
              <a:rPr lang="de-DE" sz="1200">
                <a:latin typeface="Calibri"/>
                <a:ea typeface="Times New Roman"/>
                <a:cs typeface="Times New Roman"/>
              </a:rPr>
              <a:t> </a:t>
            </a:r>
          </a:p>
        </p:txBody>
      </p:sp>
      <p:sp>
        <p:nvSpPr>
          <p:cNvPr id="5" name="Textfeld 1"/>
          <p:cNvSpPr txBox="1">
            <a:spLocks/>
          </p:cNvSpPr>
          <p:nvPr/>
        </p:nvSpPr>
        <p:spPr>
          <a:xfrm>
            <a:off x="1710241" y="2096072"/>
            <a:ext cx="5376672" cy="8139941"/>
          </a:xfrm>
          <a:prstGeom prst="rect">
            <a:avLst/>
          </a:prstGeom>
          <a:solidFill>
            <a:schemeClr val="bg1"/>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p:txBody>
      </p:sp>
      <p:graphicFrame>
        <p:nvGraphicFramePr>
          <p:cNvPr id="6" name="Tabelle 5"/>
          <p:cNvGraphicFramePr>
            <a:graphicFrameLocks noGrp="1"/>
          </p:cNvGraphicFramePr>
          <p:nvPr>
            <p:extLst>
              <p:ext uri="{D42A27DB-BD31-4B8C-83A1-F6EECF244321}">
                <p14:modId xmlns:p14="http://schemas.microsoft.com/office/powerpoint/2010/main" val="3354081273"/>
              </p:ext>
            </p:extLst>
          </p:nvPr>
        </p:nvGraphicFramePr>
        <p:xfrm>
          <a:off x="198074" y="122758"/>
          <a:ext cx="1512168" cy="10113255"/>
        </p:xfrm>
        <a:graphic>
          <a:graphicData uri="http://schemas.openxmlformats.org/drawingml/2006/table">
            <a:tbl>
              <a:tblPr firstRow="1" firstCol="1" bandRow="1"/>
              <a:tblGrid>
                <a:gridCol w="1512168">
                  <a:extLst>
                    <a:ext uri="{9D8B030D-6E8A-4147-A177-3AD203B41FA5}">
                      <a16:colId xmlns:a16="http://schemas.microsoft.com/office/drawing/2014/main" val="20000"/>
                    </a:ext>
                  </a:extLst>
                </a:gridCol>
              </a:tblGrid>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CC00"/>
                    </a:solidFill>
                  </a:tcPr>
                </a:tc>
                <a:extLst>
                  <a:ext uri="{0D108BD9-81ED-4DB2-BD59-A6C34878D82A}">
                    <a16:rowId xmlns:a16="http://schemas.microsoft.com/office/drawing/2014/main" val="10002"/>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10003"/>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7030A0"/>
                    </a:solidFill>
                  </a:tcPr>
                </a:tc>
                <a:extLst>
                  <a:ext uri="{0D108BD9-81ED-4DB2-BD59-A6C34878D82A}">
                    <a16:rowId xmlns:a16="http://schemas.microsoft.com/office/drawing/2014/main" val="10004"/>
                  </a:ext>
                </a:extLst>
              </a:tr>
            </a:tbl>
          </a:graphicData>
        </a:graphic>
      </p:graphicFrame>
      <p:sp>
        <p:nvSpPr>
          <p:cNvPr id="7" name="Textfeld 6"/>
          <p:cNvSpPr txBox="1"/>
          <p:nvPr/>
        </p:nvSpPr>
        <p:spPr>
          <a:xfrm>
            <a:off x="1710240" y="1394584"/>
            <a:ext cx="4234070" cy="389278"/>
          </a:xfrm>
          <a:prstGeom prst="rect">
            <a:avLst/>
          </a:prstGeom>
          <a:noFill/>
        </p:spPr>
        <p:txBody>
          <a:bodyPr wrap="square" lIns="98188" tIns="49094" rIns="98188" bIns="49094" rtlCol="0">
            <a:spAutoFit/>
          </a:bodyPr>
          <a:lstStyle/>
          <a:p>
            <a:r>
              <a:rPr lang="de-DE" dirty="0" smtClean="0">
                <a:latin typeface="Corbel" panose="020B0503020204020204" pitchFamily="34" charset="0"/>
              </a:rPr>
              <a:t>Unsere </a:t>
            </a:r>
            <a:r>
              <a:rPr lang="de-DE" sz="1800" dirty="0" smtClean="0">
                <a:latin typeface="Corbel" panose="020B0503020204020204" pitchFamily="34" charset="0"/>
              </a:rPr>
              <a:t>Einrichtung</a:t>
            </a:r>
            <a:r>
              <a:rPr lang="de-DE" dirty="0" smtClean="0">
                <a:latin typeface="Corbel" panose="020B0503020204020204" pitchFamily="34" charset="0"/>
              </a:rPr>
              <a:t> stellt sich vor</a:t>
            </a:r>
            <a:endParaRPr lang="de-DE" dirty="0">
              <a:latin typeface="Corbel" panose="020B0503020204020204" pitchFamily="34" charset="0"/>
            </a:endParaRPr>
          </a:p>
        </p:txBody>
      </p:sp>
      <p:sp>
        <p:nvSpPr>
          <p:cNvPr id="2" name="Textfeld 1"/>
          <p:cNvSpPr txBox="1"/>
          <p:nvPr/>
        </p:nvSpPr>
        <p:spPr>
          <a:xfrm>
            <a:off x="1895661" y="2432445"/>
            <a:ext cx="4072052" cy="2123658"/>
          </a:xfrm>
          <a:prstGeom prst="rect">
            <a:avLst/>
          </a:prstGeom>
          <a:noFill/>
        </p:spPr>
        <p:txBody>
          <a:bodyPr wrap="square" rtlCol="0">
            <a:spAutoFit/>
          </a:bodyPr>
          <a:lstStyle/>
          <a:p>
            <a:r>
              <a:rPr lang="de-DE" sz="1200" dirty="0" smtClean="0">
                <a:latin typeface="Corbel" panose="020B0503020204020204" pitchFamily="34" charset="0"/>
              </a:rPr>
              <a:t>Unser Kinderhaus besteht aus drei Kindergarten- und zwei Krippengruppen.</a:t>
            </a:r>
          </a:p>
          <a:p>
            <a:r>
              <a:rPr lang="de-DE" sz="1200" dirty="0" smtClean="0">
                <a:latin typeface="Corbel" panose="020B0503020204020204" pitchFamily="34" charset="0"/>
              </a:rPr>
              <a:t>In der Kinderkrippe bieten wir bis zu 26 Betreuungsplätze für Kinder im Alter von 1-3 Jahren an.</a:t>
            </a:r>
          </a:p>
          <a:p>
            <a:r>
              <a:rPr lang="de-DE" sz="1200" dirty="0" smtClean="0">
                <a:latin typeface="Corbel" panose="020B0503020204020204" pitchFamily="34" charset="0"/>
              </a:rPr>
              <a:t>Im Kindergarten bieten wir bis zu 75 Betreuungsplätze für Kinder im Alter von 3-6 Jahren an.</a:t>
            </a:r>
          </a:p>
          <a:p>
            <a:r>
              <a:rPr lang="de-DE" sz="1200" dirty="0" smtClean="0">
                <a:latin typeface="Corbel" panose="020B0503020204020204" pitchFamily="34" charset="0"/>
              </a:rPr>
              <a:t>In jeder Gruppe arbeitet ein erfahrenes Team, bestehend aus Erzieherinnen, Kinderpflegerinnen sowie Praktikantinnen in unterschiedlicher Ausbildung.  </a:t>
            </a:r>
          </a:p>
          <a:p>
            <a:endParaRPr lang="de-DE" sz="1200" dirty="0">
              <a:latin typeface="Corbel" panose="020B0503020204020204" pitchFamily="34" charset="0"/>
            </a:endParaRPr>
          </a:p>
          <a:p>
            <a:endParaRPr lang="de-DE" sz="1200" b="1" dirty="0">
              <a:latin typeface="Corbel" panose="020B0503020204020204" pitchFamily="34" charset="0"/>
            </a:endParaRPr>
          </a:p>
        </p:txBody>
      </p:sp>
      <p:sp>
        <p:nvSpPr>
          <p:cNvPr id="3" name="Textfeld 2"/>
          <p:cNvSpPr txBox="1"/>
          <p:nvPr/>
        </p:nvSpPr>
        <p:spPr>
          <a:xfrm>
            <a:off x="1920661" y="4821360"/>
            <a:ext cx="4176464" cy="5632311"/>
          </a:xfrm>
          <a:prstGeom prst="rect">
            <a:avLst/>
          </a:prstGeom>
          <a:noFill/>
        </p:spPr>
        <p:txBody>
          <a:bodyPr wrap="square" rtlCol="0">
            <a:spAutoFit/>
          </a:bodyPr>
          <a:lstStyle/>
          <a:p>
            <a:r>
              <a:rPr lang="de-DE" sz="1200" b="1" dirty="0" smtClean="0">
                <a:latin typeface="Corbel" panose="020B0503020204020204" pitchFamily="34" charset="0"/>
              </a:rPr>
              <a:t>Unsere derzeitigen Öffnungszeiten</a:t>
            </a:r>
          </a:p>
          <a:p>
            <a:endParaRPr lang="de-DE" sz="1200" dirty="0">
              <a:latin typeface="Corbel" panose="020B0503020204020204" pitchFamily="34" charset="0"/>
            </a:endParaRPr>
          </a:p>
          <a:p>
            <a:r>
              <a:rPr lang="de-DE" sz="1200" dirty="0" smtClean="0">
                <a:latin typeface="Corbel" panose="020B0503020204020204" pitchFamily="34" charset="0"/>
              </a:rPr>
              <a:t>Montag bis Donnerstag von 7:00 bis </a:t>
            </a:r>
            <a:r>
              <a:rPr lang="de-DE" sz="1200" dirty="0" smtClean="0">
                <a:latin typeface="Corbel" panose="020B0503020204020204" pitchFamily="34" charset="0"/>
              </a:rPr>
              <a:t>16:00 </a:t>
            </a:r>
            <a:r>
              <a:rPr lang="de-DE" sz="1200" dirty="0" smtClean="0">
                <a:latin typeface="Corbel" panose="020B0503020204020204" pitchFamily="34" charset="0"/>
              </a:rPr>
              <a:t>Uhr</a:t>
            </a:r>
          </a:p>
          <a:p>
            <a:r>
              <a:rPr lang="de-DE" sz="1200" dirty="0" smtClean="0">
                <a:latin typeface="Corbel" panose="020B0503020204020204" pitchFamily="34" charset="0"/>
              </a:rPr>
              <a:t>Freitag von 7:00 bis </a:t>
            </a:r>
            <a:r>
              <a:rPr lang="de-DE" sz="1200" dirty="0" smtClean="0">
                <a:latin typeface="Corbel" panose="020B0503020204020204" pitchFamily="34" charset="0"/>
              </a:rPr>
              <a:t>15:00 </a:t>
            </a:r>
            <a:r>
              <a:rPr lang="de-DE" sz="1200" dirty="0" smtClean="0">
                <a:latin typeface="Corbel" panose="020B0503020204020204" pitchFamily="34" charset="0"/>
              </a:rPr>
              <a:t>Uhr</a:t>
            </a:r>
          </a:p>
          <a:p>
            <a:endParaRPr lang="de-DE" sz="1200" dirty="0">
              <a:latin typeface="Corbel" panose="020B0503020204020204" pitchFamily="34" charset="0"/>
            </a:endParaRPr>
          </a:p>
          <a:p>
            <a:r>
              <a:rPr lang="de-DE" sz="1200" dirty="0" smtClean="0">
                <a:latin typeface="Corbel" panose="020B0503020204020204" pitchFamily="34" charset="0"/>
              </a:rPr>
              <a:t>Unsere Kernzeit ist vormittags von 8:30 bis 12:30 Uhr</a:t>
            </a:r>
          </a:p>
          <a:p>
            <a:endParaRPr lang="de-DE" sz="1200" dirty="0">
              <a:latin typeface="Corbel" panose="020B0503020204020204" pitchFamily="34" charset="0"/>
            </a:endParaRPr>
          </a:p>
          <a:p>
            <a:r>
              <a:rPr lang="de-DE" sz="1200" dirty="0" smtClean="0">
                <a:latin typeface="Corbel" panose="020B0503020204020204" pitchFamily="34" charset="0"/>
              </a:rPr>
              <a:t>Außerhalb der Kernzeit haben die Eltern die Möglichkeit  die Betreuungszeiten  stundenweise zu  buchen.</a:t>
            </a:r>
          </a:p>
          <a:p>
            <a:endParaRPr lang="de-DE" sz="1200" dirty="0">
              <a:latin typeface="Corbel" panose="020B0503020204020204" pitchFamily="34" charset="0"/>
            </a:endParaRPr>
          </a:p>
          <a:p>
            <a:r>
              <a:rPr lang="de-DE" sz="1200" dirty="0" smtClean="0">
                <a:latin typeface="Corbel" panose="020B0503020204020204" pitchFamily="34" charset="0"/>
              </a:rPr>
              <a:t>Unsere Einrichtung ist an 24 Tagen im Kinderhausjahr geschlossen. </a:t>
            </a:r>
            <a:r>
              <a:rPr lang="de-DE" sz="1200" dirty="0">
                <a:latin typeface="Corbel" panose="020B0503020204020204" pitchFamily="34" charset="0"/>
              </a:rPr>
              <a:t>	</a:t>
            </a:r>
            <a:endParaRPr lang="de-DE" sz="1200" b="1" dirty="0">
              <a:latin typeface="Corbel" panose="020B0503020204020204" pitchFamily="34" charset="0"/>
            </a:endParaRPr>
          </a:p>
          <a:p>
            <a:endParaRPr lang="de-DE" sz="1200" b="1" dirty="0" smtClean="0">
              <a:latin typeface="Corbel" panose="020B0503020204020204" pitchFamily="34" charset="0"/>
            </a:endParaRPr>
          </a:p>
          <a:p>
            <a:endParaRPr lang="de-DE" sz="1200" b="1" dirty="0">
              <a:latin typeface="Corbel" panose="020B0503020204020204" pitchFamily="34" charset="0"/>
            </a:endParaRPr>
          </a:p>
          <a:p>
            <a:endParaRPr lang="de-DE" sz="1200" b="1" dirty="0" smtClean="0">
              <a:latin typeface="Corbel" panose="020B0503020204020204" pitchFamily="34" charset="0"/>
            </a:endParaRPr>
          </a:p>
          <a:p>
            <a:endParaRPr lang="de-DE" sz="1200" b="1" dirty="0">
              <a:latin typeface="Corbel" panose="020B0503020204020204" pitchFamily="34" charset="0"/>
            </a:endParaRPr>
          </a:p>
          <a:p>
            <a:endParaRPr lang="de-DE" sz="1200" b="1" dirty="0" smtClean="0">
              <a:latin typeface="Corbel" panose="020B0503020204020204" pitchFamily="34" charset="0"/>
            </a:endParaRPr>
          </a:p>
          <a:p>
            <a:endParaRPr lang="de-DE" sz="1200" b="1" dirty="0">
              <a:latin typeface="Corbel" panose="020B0503020204020204" pitchFamily="34" charset="0"/>
            </a:endParaRPr>
          </a:p>
          <a:p>
            <a:endParaRPr lang="de-DE" sz="1200" b="1" dirty="0" smtClean="0">
              <a:latin typeface="Corbel" panose="020B0503020204020204" pitchFamily="34" charset="0"/>
            </a:endParaRPr>
          </a:p>
          <a:p>
            <a:endParaRPr lang="de-DE" sz="1200" b="1" dirty="0">
              <a:latin typeface="Corbel" panose="020B0503020204020204" pitchFamily="34" charset="0"/>
            </a:endParaRPr>
          </a:p>
          <a:p>
            <a:endParaRPr lang="de-DE" sz="1200" b="1" dirty="0" smtClean="0">
              <a:latin typeface="Corbel" panose="020B0503020204020204" pitchFamily="34" charset="0"/>
            </a:endParaRPr>
          </a:p>
          <a:p>
            <a:endParaRPr lang="de-DE" sz="1200" b="1" dirty="0">
              <a:latin typeface="Corbel" panose="020B0503020204020204" pitchFamily="34" charset="0"/>
            </a:endParaRPr>
          </a:p>
          <a:p>
            <a:endParaRPr lang="de-DE" sz="1200" b="1" dirty="0" smtClean="0">
              <a:latin typeface="Corbel" panose="020B0503020204020204" pitchFamily="34" charset="0"/>
            </a:endParaRPr>
          </a:p>
          <a:p>
            <a:endParaRPr lang="de-DE" sz="1200" b="1" dirty="0">
              <a:latin typeface="Corbel" panose="020B0503020204020204" pitchFamily="34" charset="0"/>
            </a:endParaRPr>
          </a:p>
          <a:p>
            <a:endParaRPr lang="de-DE" sz="1200" b="1" dirty="0" smtClean="0">
              <a:latin typeface="Corbel" panose="020B0503020204020204" pitchFamily="34" charset="0"/>
            </a:endParaRPr>
          </a:p>
          <a:p>
            <a:endParaRPr lang="de-DE" sz="1200" b="1" dirty="0" smtClean="0">
              <a:latin typeface="Corbel" panose="020B0503020204020204" pitchFamily="34" charset="0"/>
            </a:endParaRPr>
          </a:p>
          <a:p>
            <a:pPr algn="ctr"/>
            <a:endParaRPr lang="de-DE" sz="1200" dirty="0" smtClean="0">
              <a:latin typeface="Corbel" panose="020B0503020204020204" pitchFamily="34" charset="0"/>
            </a:endParaRPr>
          </a:p>
          <a:p>
            <a:pPr algn="ctr"/>
            <a:r>
              <a:rPr lang="de-DE" sz="1200" dirty="0" smtClean="0">
                <a:latin typeface="Corbel" panose="020B0503020204020204" pitchFamily="34" charset="0"/>
              </a:rPr>
              <a:t>-5-</a:t>
            </a:r>
            <a:endParaRPr lang="de-DE" sz="1200" dirty="0">
              <a:latin typeface="Corbel" panose="020B0503020204020204" pitchFamily="34" charset="0"/>
            </a:endParaRPr>
          </a:p>
          <a:p>
            <a:endParaRPr lang="de-DE" sz="1200" b="1" dirty="0">
              <a:latin typeface="Corbel" panose="020B0503020204020204" pitchFamily="34" charset="0"/>
            </a:endParaRPr>
          </a:p>
        </p:txBody>
      </p:sp>
    </p:spTree>
    <p:extLst>
      <p:ext uri="{BB962C8B-B14F-4D97-AF65-F5344CB8AC3E}">
        <p14:creationId xmlns:p14="http://schemas.microsoft.com/office/powerpoint/2010/main" val="36066478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2"/>
          <p:cNvSpPr txBox="1">
            <a:spLocks/>
          </p:cNvSpPr>
          <p:nvPr/>
        </p:nvSpPr>
        <p:spPr>
          <a:xfrm>
            <a:off x="1710241" y="122754"/>
            <a:ext cx="5376672" cy="1973319"/>
          </a:xfrm>
          <a:prstGeom prst="rect">
            <a:avLst/>
          </a:prstGeom>
          <a:solidFill>
            <a:srgbClr val="FF33CC"/>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a:lnSpc>
                <a:spcPct val="115000"/>
              </a:lnSpc>
              <a:spcAft>
                <a:spcPts val="1074"/>
              </a:spcAft>
            </a:pPr>
            <a:r>
              <a:rPr lang="de-DE" sz="1200">
                <a:latin typeface="Calibri"/>
                <a:ea typeface="Times New Roman"/>
                <a:cs typeface="Times New Roman"/>
              </a:rPr>
              <a:t> </a:t>
            </a:r>
          </a:p>
        </p:txBody>
      </p:sp>
      <p:sp>
        <p:nvSpPr>
          <p:cNvPr id="5" name="Textfeld 1"/>
          <p:cNvSpPr txBox="1">
            <a:spLocks/>
          </p:cNvSpPr>
          <p:nvPr/>
        </p:nvSpPr>
        <p:spPr>
          <a:xfrm>
            <a:off x="1710241" y="2096072"/>
            <a:ext cx="5376672" cy="8139942"/>
          </a:xfrm>
          <a:prstGeom prst="rect">
            <a:avLst/>
          </a:prstGeom>
          <a:solidFill>
            <a:schemeClr val="bg1"/>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p:txBody>
      </p:sp>
      <p:graphicFrame>
        <p:nvGraphicFramePr>
          <p:cNvPr id="6" name="Tabelle 5"/>
          <p:cNvGraphicFramePr>
            <a:graphicFrameLocks noGrp="1"/>
          </p:cNvGraphicFramePr>
          <p:nvPr>
            <p:extLst>
              <p:ext uri="{D42A27DB-BD31-4B8C-83A1-F6EECF244321}">
                <p14:modId xmlns:p14="http://schemas.microsoft.com/office/powerpoint/2010/main" val="2705650481"/>
              </p:ext>
            </p:extLst>
          </p:nvPr>
        </p:nvGraphicFramePr>
        <p:xfrm>
          <a:off x="198074" y="122758"/>
          <a:ext cx="1512168" cy="10113255"/>
        </p:xfrm>
        <a:graphic>
          <a:graphicData uri="http://schemas.openxmlformats.org/drawingml/2006/table">
            <a:tbl>
              <a:tblPr firstRow="1" firstCol="1" bandRow="1"/>
              <a:tblGrid>
                <a:gridCol w="1512168">
                  <a:extLst>
                    <a:ext uri="{9D8B030D-6E8A-4147-A177-3AD203B41FA5}">
                      <a16:colId xmlns:a16="http://schemas.microsoft.com/office/drawing/2014/main" val="20000"/>
                    </a:ext>
                  </a:extLst>
                </a:gridCol>
              </a:tblGrid>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CC00"/>
                    </a:solidFill>
                  </a:tcPr>
                </a:tc>
                <a:extLst>
                  <a:ext uri="{0D108BD9-81ED-4DB2-BD59-A6C34878D82A}">
                    <a16:rowId xmlns:a16="http://schemas.microsoft.com/office/drawing/2014/main" val="10002"/>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10003"/>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7030A0"/>
                    </a:solidFill>
                  </a:tcPr>
                </a:tc>
                <a:extLst>
                  <a:ext uri="{0D108BD9-81ED-4DB2-BD59-A6C34878D82A}">
                    <a16:rowId xmlns:a16="http://schemas.microsoft.com/office/drawing/2014/main" val="10004"/>
                  </a:ext>
                </a:extLst>
              </a:tr>
            </a:tbl>
          </a:graphicData>
        </a:graphic>
      </p:graphicFrame>
      <p:sp>
        <p:nvSpPr>
          <p:cNvPr id="2" name="Textfeld 1"/>
          <p:cNvSpPr txBox="1"/>
          <p:nvPr/>
        </p:nvSpPr>
        <p:spPr>
          <a:xfrm>
            <a:off x="1944266" y="2412182"/>
            <a:ext cx="4392488" cy="7848302"/>
          </a:xfrm>
          <a:prstGeom prst="rect">
            <a:avLst/>
          </a:prstGeom>
          <a:noFill/>
        </p:spPr>
        <p:txBody>
          <a:bodyPr wrap="square" rtlCol="0">
            <a:spAutoFit/>
          </a:bodyPr>
          <a:lstStyle/>
          <a:p>
            <a:r>
              <a:rPr lang="de-DE" sz="1200" b="1" dirty="0" smtClean="0">
                <a:latin typeface="Corbel" panose="020B0503020204020204" pitchFamily="34" charset="0"/>
              </a:rPr>
              <a:t> Räumlichkeiten </a:t>
            </a:r>
          </a:p>
          <a:p>
            <a:endParaRPr lang="de-DE" sz="1200" dirty="0">
              <a:latin typeface="Corbel" panose="020B0503020204020204" pitchFamily="34" charset="0"/>
            </a:endParaRPr>
          </a:p>
          <a:p>
            <a:r>
              <a:rPr lang="de-DE" sz="1200" dirty="0" smtClean="0">
                <a:latin typeface="Corbel" panose="020B0503020204020204" pitchFamily="34" charset="0"/>
              </a:rPr>
              <a:t>Unser Kinderhaus besteht aus einem Kindergartengebäude sowie </a:t>
            </a:r>
            <a:r>
              <a:rPr lang="de-DE" sz="1200" dirty="0" smtClean="0">
                <a:latin typeface="Corbel" panose="020B0503020204020204" pitchFamily="34" charset="0"/>
              </a:rPr>
              <a:t>einem </a:t>
            </a:r>
            <a:r>
              <a:rPr lang="de-DE" sz="1200" dirty="0" smtClean="0">
                <a:latin typeface="Corbel" panose="020B0503020204020204" pitchFamily="34" charset="0"/>
              </a:rPr>
              <a:t>Krippengebäude.</a:t>
            </a:r>
          </a:p>
          <a:p>
            <a:endParaRPr lang="de-DE" sz="1200" dirty="0" smtClean="0">
              <a:latin typeface="Corbel" panose="020B0503020204020204" pitchFamily="34" charset="0"/>
            </a:endParaRPr>
          </a:p>
          <a:p>
            <a:endParaRPr lang="de-DE" sz="1200" b="1" dirty="0" smtClean="0">
              <a:latin typeface="Corbel" panose="020B0503020204020204" pitchFamily="34" charset="0"/>
            </a:endParaRPr>
          </a:p>
          <a:p>
            <a:r>
              <a:rPr lang="de-DE" sz="1200" b="1" dirty="0" smtClean="0">
                <a:latin typeface="Corbel" panose="020B0503020204020204" pitchFamily="34" charset="0"/>
              </a:rPr>
              <a:t>Kindergarten</a:t>
            </a:r>
          </a:p>
          <a:p>
            <a:endParaRPr lang="de-DE" sz="1200" dirty="0" smtClean="0">
              <a:latin typeface="Corbel" panose="020B0503020204020204" pitchFamily="34" charset="0"/>
            </a:endParaRPr>
          </a:p>
          <a:p>
            <a:r>
              <a:rPr lang="de-DE" sz="1200" dirty="0" smtClean="0">
                <a:latin typeface="Corbel" panose="020B0503020204020204" pitchFamily="34" charset="0"/>
              </a:rPr>
              <a:t>Im Kindergartengebäude steht jeder Gruppe ein Gruppenraum mit Intensivraum, ein Waschraum und eine Garderobe zur Verfügung.</a:t>
            </a:r>
          </a:p>
          <a:p>
            <a:endParaRPr lang="de-DE" sz="1200" dirty="0" smtClean="0">
              <a:latin typeface="Corbel" panose="020B0503020204020204" pitchFamily="34" charset="0"/>
            </a:endParaRPr>
          </a:p>
          <a:p>
            <a:r>
              <a:rPr lang="de-DE" sz="1200" dirty="0" smtClean="0">
                <a:latin typeface="Corbel" panose="020B0503020204020204" pitchFamily="34" charset="0"/>
              </a:rPr>
              <a:t>Damit die Kinder ihren natürlichen Bewegungsdrang entfalten können, bietet unser Kindergarten einen Turnraum sowie einen großzügigen Spielflur mit </a:t>
            </a:r>
            <a:r>
              <a:rPr lang="de-DE" sz="1200" dirty="0" err="1" smtClean="0">
                <a:latin typeface="Corbel" panose="020B0503020204020204" pitchFamily="34" charset="0"/>
              </a:rPr>
              <a:t>Bällebad</a:t>
            </a:r>
            <a:r>
              <a:rPr lang="de-DE" sz="1200" dirty="0" smtClean="0">
                <a:latin typeface="Corbel" panose="020B0503020204020204" pitchFamily="34" charset="0"/>
              </a:rPr>
              <a:t> und verschiedenen Spielecken.</a:t>
            </a:r>
          </a:p>
          <a:p>
            <a:endParaRPr lang="de-DE" sz="1200" dirty="0" smtClean="0">
              <a:latin typeface="Corbel" panose="020B0503020204020204" pitchFamily="34" charset="0"/>
            </a:endParaRPr>
          </a:p>
          <a:p>
            <a:r>
              <a:rPr lang="de-DE" sz="1200" dirty="0" smtClean="0">
                <a:latin typeface="Corbel" panose="020B0503020204020204" pitchFamily="34" charset="0"/>
              </a:rPr>
              <a:t>Für zusätzliche Projekte und Angebote steht für alle Gruppen ein Mehrzweckraum zu Verfügung.</a:t>
            </a:r>
          </a:p>
          <a:p>
            <a:endParaRPr lang="de-DE" sz="1200" dirty="0">
              <a:latin typeface="Corbel" panose="020B0503020204020204" pitchFamily="34" charset="0"/>
            </a:endParaRPr>
          </a:p>
          <a:p>
            <a:endParaRPr lang="de-DE" sz="1200" b="1" dirty="0" smtClean="0">
              <a:latin typeface="Corbel" panose="020B0503020204020204" pitchFamily="34" charset="0"/>
            </a:endParaRPr>
          </a:p>
          <a:p>
            <a:r>
              <a:rPr lang="de-DE" sz="1200" b="1" dirty="0" smtClean="0">
                <a:latin typeface="Corbel" panose="020B0503020204020204" pitchFamily="34" charset="0"/>
              </a:rPr>
              <a:t>Kinderkrippe</a:t>
            </a:r>
            <a:r>
              <a:rPr lang="de-DE" sz="1200" dirty="0" smtClean="0">
                <a:latin typeface="Corbel" panose="020B0503020204020204" pitchFamily="34" charset="0"/>
              </a:rPr>
              <a:t> </a:t>
            </a:r>
          </a:p>
          <a:p>
            <a:endParaRPr lang="de-DE" sz="1200" dirty="0" smtClean="0">
              <a:latin typeface="Corbel" panose="020B0503020204020204" pitchFamily="34" charset="0"/>
            </a:endParaRPr>
          </a:p>
          <a:p>
            <a:r>
              <a:rPr lang="de-DE" sz="1200" dirty="0" smtClean="0">
                <a:latin typeface="Corbel" panose="020B0503020204020204" pitchFamily="34" charset="0"/>
              </a:rPr>
              <a:t>Im Krippengebäude steht für jede Gruppe ein Gruppenraum mit angrenzendem Ruhe- bzw. Intensivraum, ein Waschraum und eine Garderobe zur Verfügung.</a:t>
            </a:r>
          </a:p>
          <a:p>
            <a:endParaRPr lang="de-DE" sz="1200" dirty="0" smtClean="0">
              <a:latin typeface="Corbel" panose="020B0503020204020204" pitchFamily="34" charset="0"/>
            </a:endParaRPr>
          </a:p>
          <a:p>
            <a:r>
              <a:rPr lang="de-DE" sz="1200" dirty="0" smtClean="0">
                <a:latin typeface="Corbel" panose="020B0503020204020204" pitchFamily="34" charset="0"/>
              </a:rPr>
              <a:t>Im Krippengebäude befindet sich ebenfalls ein Spielflur sowie ein Turn- bzw. Mehrzweckraum zur Bewegungsförderung sowie verschiedener Angebote</a:t>
            </a:r>
            <a:r>
              <a:rPr lang="de-DE" sz="1200" dirty="0">
                <a:latin typeface="Corbel" panose="020B0503020204020204" pitchFamily="34" charset="0"/>
              </a:rPr>
              <a:t>.</a:t>
            </a: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smtClean="0">
              <a:latin typeface="Corbel" panose="020B0503020204020204" pitchFamily="34" charset="0"/>
            </a:endParaRPr>
          </a:p>
          <a:p>
            <a:pPr algn="ctr"/>
            <a:endParaRPr lang="de-DE" sz="1200" dirty="0" smtClean="0">
              <a:latin typeface="Corbel" panose="020B0503020204020204" pitchFamily="34" charset="0"/>
            </a:endParaRPr>
          </a:p>
          <a:p>
            <a:pPr algn="ctr"/>
            <a:endParaRPr lang="de-DE" sz="1200" dirty="0">
              <a:latin typeface="Corbel" panose="020B0503020204020204" pitchFamily="34" charset="0"/>
            </a:endParaRPr>
          </a:p>
          <a:p>
            <a:pPr algn="ctr"/>
            <a:endParaRPr lang="de-DE" sz="1200" dirty="0" smtClean="0">
              <a:latin typeface="Corbel" panose="020B0503020204020204" pitchFamily="34" charset="0"/>
            </a:endParaRPr>
          </a:p>
          <a:p>
            <a:pPr algn="ctr"/>
            <a:endParaRPr lang="de-DE" sz="1200" dirty="0">
              <a:latin typeface="Corbel" panose="020B0503020204020204" pitchFamily="34" charset="0"/>
            </a:endParaRPr>
          </a:p>
          <a:p>
            <a:pPr algn="ctr"/>
            <a:endParaRPr lang="de-DE" sz="1200" dirty="0" smtClean="0">
              <a:latin typeface="Corbel" panose="020B0503020204020204" pitchFamily="34" charset="0"/>
            </a:endParaRPr>
          </a:p>
          <a:p>
            <a:pPr algn="ctr"/>
            <a:endParaRPr lang="de-DE" sz="1200" dirty="0">
              <a:latin typeface="Corbel" panose="020B0503020204020204" pitchFamily="34" charset="0"/>
            </a:endParaRPr>
          </a:p>
          <a:p>
            <a:pPr algn="ctr"/>
            <a:endParaRPr lang="de-DE" sz="1200" dirty="0" smtClean="0">
              <a:latin typeface="Corbel" panose="020B0503020204020204" pitchFamily="34" charset="0"/>
            </a:endParaRPr>
          </a:p>
          <a:p>
            <a:pPr algn="ctr"/>
            <a:endParaRPr lang="de-DE" sz="1200" dirty="0">
              <a:latin typeface="Corbel" panose="020B0503020204020204" pitchFamily="34" charset="0"/>
            </a:endParaRPr>
          </a:p>
          <a:p>
            <a:pPr algn="ctr"/>
            <a:endParaRPr lang="de-DE" sz="1200" dirty="0" smtClean="0">
              <a:latin typeface="Corbel" panose="020B0503020204020204" pitchFamily="34" charset="0"/>
            </a:endParaRPr>
          </a:p>
          <a:p>
            <a:pPr algn="ctr"/>
            <a:r>
              <a:rPr lang="de-DE" sz="1200" dirty="0" smtClean="0">
                <a:latin typeface="Corbel" panose="020B0503020204020204" pitchFamily="34" charset="0"/>
              </a:rPr>
              <a:t>-6-</a:t>
            </a:r>
            <a:endParaRPr lang="de-DE" sz="1200" dirty="0">
              <a:latin typeface="Corbel" panose="020B0503020204020204" pitchFamily="34" charset="0"/>
            </a:endParaRPr>
          </a:p>
        </p:txBody>
      </p:sp>
      <p:sp>
        <p:nvSpPr>
          <p:cNvPr id="7" name="Textfeld 6"/>
          <p:cNvSpPr txBox="1"/>
          <p:nvPr/>
        </p:nvSpPr>
        <p:spPr>
          <a:xfrm>
            <a:off x="1710240" y="1394584"/>
            <a:ext cx="4234070" cy="389278"/>
          </a:xfrm>
          <a:prstGeom prst="rect">
            <a:avLst/>
          </a:prstGeom>
          <a:noFill/>
        </p:spPr>
        <p:txBody>
          <a:bodyPr wrap="square" lIns="98188" tIns="49094" rIns="98188" bIns="49094" rtlCol="0">
            <a:spAutoFit/>
          </a:bodyPr>
          <a:lstStyle/>
          <a:p>
            <a:r>
              <a:rPr lang="de-DE" dirty="0" smtClean="0">
                <a:latin typeface="Corbel" panose="020B0503020204020204" pitchFamily="34" charset="0"/>
              </a:rPr>
              <a:t>Unsere </a:t>
            </a:r>
            <a:r>
              <a:rPr lang="de-DE" sz="1800" dirty="0" smtClean="0">
                <a:latin typeface="Corbel" panose="020B0503020204020204" pitchFamily="34" charset="0"/>
              </a:rPr>
              <a:t>Einrichtung</a:t>
            </a:r>
            <a:r>
              <a:rPr lang="de-DE" dirty="0" smtClean="0">
                <a:latin typeface="Corbel" panose="020B0503020204020204" pitchFamily="34" charset="0"/>
              </a:rPr>
              <a:t> stellt sich vor</a:t>
            </a:r>
            <a:endParaRPr lang="de-DE" dirty="0">
              <a:latin typeface="Corbel" panose="020B0503020204020204" pitchFamily="34" charset="0"/>
            </a:endParaRPr>
          </a:p>
        </p:txBody>
      </p:sp>
    </p:spTree>
    <p:extLst>
      <p:ext uri="{BB962C8B-B14F-4D97-AF65-F5344CB8AC3E}">
        <p14:creationId xmlns:p14="http://schemas.microsoft.com/office/powerpoint/2010/main" val="22514152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2"/>
          <p:cNvSpPr txBox="1">
            <a:spLocks/>
          </p:cNvSpPr>
          <p:nvPr/>
        </p:nvSpPr>
        <p:spPr>
          <a:xfrm>
            <a:off x="1710241" y="122754"/>
            <a:ext cx="5376672" cy="1973319"/>
          </a:xfrm>
          <a:prstGeom prst="rect">
            <a:avLst/>
          </a:prstGeom>
          <a:solidFill>
            <a:srgbClr val="FF33CC"/>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a:lnSpc>
                <a:spcPct val="115000"/>
              </a:lnSpc>
              <a:spcAft>
                <a:spcPts val="1074"/>
              </a:spcAft>
            </a:pPr>
            <a:r>
              <a:rPr lang="de-DE" sz="1200" dirty="0" smtClean="0">
                <a:latin typeface="Calibri"/>
                <a:ea typeface="Times New Roman"/>
                <a:cs typeface="Times New Roman"/>
              </a:rPr>
              <a:t> </a:t>
            </a:r>
            <a:endParaRPr lang="de-DE" sz="1200" dirty="0">
              <a:latin typeface="Calibri"/>
              <a:ea typeface="Times New Roman"/>
              <a:cs typeface="Times New Roman"/>
            </a:endParaRPr>
          </a:p>
        </p:txBody>
      </p:sp>
      <p:sp>
        <p:nvSpPr>
          <p:cNvPr id="5" name="Textfeld 1"/>
          <p:cNvSpPr txBox="1">
            <a:spLocks/>
          </p:cNvSpPr>
          <p:nvPr/>
        </p:nvSpPr>
        <p:spPr>
          <a:xfrm>
            <a:off x="1744313" y="2096073"/>
            <a:ext cx="5376672" cy="8139942"/>
          </a:xfrm>
          <a:prstGeom prst="rect">
            <a:avLst/>
          </a:prstGeom>
          <a:solidFill>
            <a:schemeClr val="bg1"/>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p:txBody>
      </p:sp>
      <p:graphicFrame>
        <p:nvGraphicFramePr>
          <p:cNvPr id="6" name="Tabelle 5"/>
          <p:cNvGraphicFramePr>
            <a:graphicFrameLocks noGrp="1"/>
          </p:cNvGraphicFramePr>
          <p:nvPr>
            <p:extLst>
              <p:ext uri="{D42A27DB-BD31-4B8C-83A1-F6EECF244321}">
                <p14:modId xmlns:p14="http://schemas.microsoft.com/office/powerpoint/2010/main" val="3584779674"/>
              </p:ext>
            </p:extLst>
          </p:nvPr>
        </p:nvGraphicFramePr>
        <p:xfrm>
          <a:off x="198074" y="122758"/>
          <a:ext cx="1512168" cy="10113255"/>
        </p:xfrm>
        <a:graphic>
          <a:graphicData uri="http://schemas.openxmlformats.org/drawingml/2006/table">
            <a:tbl>
              <a:tblPr firstRow="1" firstCol="1" bandRow="1"/>
              <a:tblGrid>
                <a:gridCol w="1512168">
                  <a:extLst>
                    <a:ext uri="{9D8B030D-6E8A-4147-A177-3AD203B41FA5}">
                      <a16:colId xmlns:a16="http://schemas.microsoft.com/office/drawing/2014/main" val="20000"/>
                    </a:ext>
                  </a:extLst>
                </a:gridCol>
              </a:tblGrid>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CC00"/>
                    </a:solidFill>
                  </a:tcPr>
                </a:tc>
                <a:extLst>
                  <a:ext uri="{0D108BD9-81ED-4DB2-BD59-A6C34878D82A}">
                    <a16:rowId xmlns:a16="http://schemas.microsoft.com/office/drawing/2014/main" val="10002"/>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10003"/>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7030A0"/>
                    </a:solidFill>
                  </a:tcPr>
                </a:tc>
                <a:extLst>
                  <a:ext uri="{0D108BD9-81ED-4DB2-BD59-A6C34878D82A}">
                    <a16:rowId xmlns:a16="http://schemas.microsoft.com/office/drawing/2014/main" val="10004"/>
                  </a:ext>
                </a:extLst>
              </a:tr>
            </a:tbl>
          </a:graphicData>
        </a:graphic>
      </p:graphicFrame>
      <p:sp>
        <p:nvSpPr>
          <p:cNvPr id="2" name="Textfeld 1"/>
          <p:cNvSpPr txBox="1"/>
          <p:nvPr/>
        </p:nvSpPr>
        <p:spPr>
          <a:xfrm>
            <a:off x="1864117" y="2700214"/>
            <a:ext cx="4392488" cy="11356955"/>
          </a:xfrm>
          <a:prstGeom prst="rect">
            <a:avLst/>
          </a:prstGeom>
          <a:noFill/>
        </p:spPr>
        <p:txBody>
          <a:bodyPr wrap="square" rtlCol="0">
            <a:spAutoFit/>
          </a:bodyPr>
          <a:lstStyle/>
          <a:p>
            <a:r>
              <a:rPr lang="de-DE" sz="1200" b="1" dirty="0" smtClean="0">
                <a:latin typeface="Corbel" panose="020B0503020204020204" pitchFamily="34" charset="0"/>
              </a:rPr>
              <a:t>Außenanlagen</a:t>
            </a:r>
          </a:p>
          <a:p>
            <a:endParaRPr lang="de-DE" sz="1200" dirty="0" smtClean="0">
              <a:latin typeface="Corbel" panose="020B0503020204020204" pitchFamily="34" charset="0"/>
            </a:endParaRPr>
          </a:p>
          <a:p>
            <a:r>
              <a:rPr lang="de-DE" sz="1200" dirty="0" smtClean="0">
                <a:latin typeface="Corbel" panose="020B0503020204020204" pitchFamily="34" charset="0"/>
              </a:rPr>
              <a:t>Unser Außengelände bietet einen Garten für die Krippenkinder sowie zwei Gärten für die Kindergartenkinder.</a:t>
            </a:r>
          </a:p>
          <a:p>
            <a:r>
              <a:rPr lang="de-DE" sz="1200" dirty="0" smtClean="0">
                <a:latin typeface="Corbel" panose="020B0503020204020204" pitchFamily="34" charset="0"/>
              </a:rPr>
              <a:t>Die verschiedenen Gärten mit ihren Spielgeräten laden die Kinder ein, sich auszutoben und ihre motorischen Fähigkeiten und Fertigkeiten zu erproben.</a:t>
            </a:r>
          </a:p>
          <a:p>
            <a:endParaRPr lang="de-DE" sz="1200" dirty="0">
              <a:latin typeface="Corbel" panose="020B0503020204020204" pitchFamily="34" charset="0"/>
            </a:endParaRPr>
          </a:p>
          <a:p>
            <a:r>
              <a:rPr lang="de-DE" sz="1200" dirty="0" smtClean="0">
                <a:latin typeface="Corbel" panose="020B0503020204020204" pitchFamily="34" charset="0"/>
              </a:rPr>
              <a:t>Außerdem ist unsere Außenanlage ein Ort der Begegnung. In unseren Gärten treffen die </a:t>
            </a:r>
            <a:r>
              <a:rPr lang="de-DE" sz="1200" dirty="0" smtClean="0">
                <a:latin typeface="Corbel" panose="020B0503020204020204" pitchFamily="34" charset="0"/>
              </a:rPr>
              <a:t>Krippen-/ </a:t>
            </a:r>
            <a:r>
              <a:rPr lang="de-DE" sz="1200" dirty="0" smtClean="0">
                <a:latin typeface="Corbel" panose="020B0503020204020204" pitchFamily="34" charset="0"/>
              </a:rPr>
              <a:t>und die Kindergartenkinder aus allen fünf Gruppen beim gemeinsamen Spielen aufeinander. </a:t>
            </a: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pPr algn="ctr"/>
            <a:r>
              <a:rPr lang="de-DE" sz="1200" dirty="0" smtClean="0">
                <a:latin typeface="Corbel" panose="020B0503020204020204" pitchFamily="34" charset="0"/>
              </a:rPr>
              <a:t>-7-</a:t>
            </a: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a:latin typeface="Corbel" panose="020B0503020204020204" pitchFamily="34" charset="0"/>
            </a:endParaRPr>
          </a:p>
        </p:txBody>
      </p:sp>
      <p:sp>
        <p:nvSpPr>
          <p:cNvPr id="7" name="Textfeld 6"/>
          <p:cNvSpPr txBox="1"/>
          <p:nvPr/>
        </p:nvSpPr>
        <p:spPr>
          <a:xfrm>
            <a:off x="1710240" y="1394584"/>
            <a:ext cx="4234070" cy="389278"/>
          </a:xfrm>
          <a:prstGeom prst="rect">
            <a:avLst/>
          </a:prstGeom>
          <a:noFill/>
        </p:spPr>
        <p:txBody>
          <a:bodyPr wrap="square" lIns="98188" tIns="49094" rIns="98188" bIns="49094" rtlCol="0">
            <a:spAutoFit/>
          </a:bodyPr>
          <a:lstStyle/>
          <a:p>
            <a:r>
              <a:rPr lang="de-DE" dirty="0" smtClean="0">
                <a:latin typeface="Corbel" panose="020B0503020204020204" pitchFamily="34" charset="0"/>
              </a:rPr>
              <a:t>Unsere </a:t>
            </a:r>
            <a:r>
              <a:rPr lang="de-DE" sz="1800" dirty="0" smtClean="0">
                <a:latin typeface="Corbel" panose="020B0503020204020204" pitchFamily="34" charset="0"/>
              </a:rPr>
              <a:t>Einrichtung</a:t>
            </a:r>
            <a:r>
              <a:rPr lang="de-DE" dirty="0" smtClean="0">
                <a:latin typeface="Corbel" panose="020B0503020204020204" pitchFamily="34" charset="0"/>
              </a:rPr>
              <a:t> stellt sich vor</a:t>
            </a:r>
            <a:endParaRPr lang="de-DE" dirty="0">
              <a:latin typeface="Corbel" panose="020B0503020204020204" pitchFamily="34" charset="0"/>
            </a:endParaRPr>
          </a:p>
        </p:txBody>
      </p:sp>
    </p:spTree>
    <p:extLst>
      <p:ext uri="{BB962C8B-B14F-4D97-AF65-F5344CB8AC3E}">
        <p14:creationId xmlns:p14="http://schemas.microsoft.com/office/powerpoint/2010/main" val="13835949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2"/>
          <p:cNvSpPr txBox="1">
            <a:spLocks/>
          </p:cNvSpPr>
          <p:nvPr/>
        </p:nvSpPr>
        <p:spPr>
          <a:xfrm>
            <a:off x="1710241" y="122754"/>
            <a:ext cx="5376672" cy="1973319"/>
          </a:xfrm>
          <a:prstGeom prst="rect">
            <a:avLst/>
          </a:prstGeom>
          <a:solidFill>
            <a:srgbClr val="FF33CC"/>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a:lnSpc>
                <a:spcPct val="115000"/>
              </a:lnSpc>
              <a:spcAft>
                <a:spcPts val="1074"/>
              </a:spcAft>
            </a:pPr>
            <a:r>
              <a:rPr lang="de-DE" sz="1200">
                <a:latin typeface="Calibri"/>
                <a:ea typeface="Times New Roman"/>
                <a:cs typeface="Times New Roman"/>
              </a:rPr>
              <a:t> </a:t>
            </a:r>
          </a:p>
        </p:txBody>
      </p:sp>
      <p:sp>
        <p:nvSpPr>
          <p:cNvPr id="5" name="Textfeld 1"/>
          <p:cNvSpPr txBox="1">
            <a:spLocks/>
          </p:cNvSpPr>
          <p:nvPr/>
        </p:nvSpPr>
        <p:spPr>
          <a:xfrm>
            <a:off x="1710241" y="2096072"/>
            <a:ext cx="5376672" cy="8139942"/>
          </a:xfrm>
          <a:prstGeom prst="rect">
            <a:avLst/>
          </a:prstGeom>
          <a:solidFill>
            <a:schemeClr val="bg1"/>
          </a:solidFill>
          <a:ln w="76200">
            <a:solidFill>
              <a:sysClr val="window" lastClr="FFFFFF"/>
            </a:solidFill>
          </a:ln>
          <a:effectLst/>
        </p:spPr>
        <p:txBody>
          <a:bodyPr rot="0" spcFirstLastPara="0" vert="horz" wrap="square" lIns="98188" tIns="49094" rIns="98188" bIns="49094" numCol="1" spcCol="0" rtlCol="0" fromWordArt="0" anchor="t" anchorCtr="0" forceAA="0" compatLnSpc="1">
            <a:prstTxWarp prst="textNoShape">
              <a:avLst/>
            </a:prstTxWarp>
            <a:noAutofit/>
          </a:bodyPr>
          <a:lstStyle/>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a:p>
            <a:pPr>
              <a:lnSpc>
                <a:spcPct val="115000"/>
              </a:lnSpc>
              <a:spcAft>
                <a:spcPts val="1074"/>
              </a:spcAft>
            </a:pPr>
            <a:r>
              <a:rPr lang="de-DE" sz="1200">
                <a:latin typeface="Calibri"/>
                <a:ea typeface="Times New Roman"/>
                <a:cs typeface="Times New Roman"/>
              </a:rPr>
              <a:t> </a:t>
            </a:r>
          </a:p>
        </p:txBody>
      </p:sp>
      <p:graphicFrame>
        <p:nvGraphicFramePr>
          <p:cNvPr id="6" name="Tabelle 5"/>
          <p:cNvGraphicFramePr>
            <a:graphicFrameLocks noGrp="1"/>
          </p:cNvGraphicFramePr>
          <p:nvPr>
            <p:extLst>
              <p:ext uri="{D42A27DB-BD31-4B8C-83A1-F6EECF244321}">
                <p14:modId xmlns:p14="http://schemas.microsoft.com/office/powerpoint/2010/main" val="1863888470"/>
              </p:ext>
            </p:extLst>
          </p:nvPr>
        </p:nvGraphicFramePr>
        <p:xfrm>
          <a:off x="198074" y="122758"/>
          <a:ext cx="1512168" cy="10113255"/>
        </p:xfrm>
        <a:graphic>
          <a:graphicData uri="http://schemas.openxmlformats.org/drawingml/2006/table">
            <a:tbl>
              <a:tblPr firstRow="1" firstCol="1" bandRow="1"/>
              <a:tblGrid>
                <a:gridCol w="1512168">
                  <a:extLst>
                    <a:ext uri="{9D8B030D-6E8A-4147-A177-3AD203B41FA5}">
                      <a16:colId xmlns:a16="http://schemas.microsoft.com/office/drawing/2014/main" val="20000"/>
                    </a:ext>
                  </a:extLst>
                </a:gridCol>
              </a:tblGrid>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00CC00"/>
                    </a:solidFill>
                  </a:tcPr>
                </a:tc>
                <a:extLst>
                  <a:ext uri="{0D108BD9-81ED-4DB2-BD59-A6C34878D82A}">
                    <a16:rowId xmlns:a16="http://schemas.microsoft.com/office/drawing/2014/main" val="10002"/>
                  </a:ext>
                </a:extLst>
              </a:tr>
              <a:tr h="2022651">
                <a:tc>
                  <a:txBody>
                    <a:bodyPr/>
                    <a:lstStyle/>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p>
                      <a:pPr algn="l">
                        <a:lnSpc>
                          <a:spcPct val="115000"/>
                        </a:lnSpc>
                        <a:spcAft>
                          <a:spcPts val="1000"/>
                        </a:spcAft>
                      </a:pPr>
                      <a:r>
                        <a:rPr lang="de-DE" sz="80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10003"/>
                  </a:ext>
                </a:extLst>
              </a:tr>
              <a:tr h="2022651">
                <a:tc>
                  <a:txBody>
                    <a:bodyPr/>
                    <a:lstStyle/>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p>
                      <a:pPr algn="l">
                        <a:lnSpc>
                          <a:spcPct val="115000"/>
                        </a:lnSpc>
                        <a:spcAft>
                          <a:spcPts val="1000"/>
                        </a:spcAft>
                      </a:pPr>
                      <a:r>
                        <a:rPr lang="de-DE" sz="800" dirty="0">
                          <a:effectLst/>
                          <a:latin typeface="Calibri"/>
                          <a:ea typeface="Times New Roman"/>
                          <a:cs typeface="Times New Roman"/>
                        </a:rPr>
                        <a:t> </a:t>
                      </a:r>
                    </a:p>
                  </a:txBody>
                  <a:tcPr marL="48502" marR="48502" marT="0" marB="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solidFill>
                      <a:srgbClr val="7030A0"/>
                    </a:solidFill>
                  </a:tcPr>
                </a:tc>
                <a:extLst>
                  <a:ext uri="{0D108BD9-81ED-4DB2-BD59-A6C34878D82A}">
                    <a16:rowId xmlns:a16="http://schemas.microsoft.com/office/drawing/2014/main" val="10004"/>
                  </a:ext>
                </a:extLst>
              </a:tr>
            </a:tbl>
          </a:graphicData>
        </a:graphic>
      </p:graphicFrame>
      <p:sp>
        <p:nvSpPr>
          <p:cNvPr id="2" name="Textfeld 1"/>
          <p:cNvSpPr txBox="1"/>
          <p:nvPr/>
        </p:nvSpPr>
        <p:spPr>
          <a:xfrm>
            <a:off x="1944266" y="2556198"/>
            <a:ext cx="4536504" cy="7663636"/>
          </a:xfrm>
          <a:prstGeom prst="rect">
            <a:avLst/>
          </a:prstGeom>
          <a:noFill/>
        </p:spPr>
        <p:txBody>
          <a:bodyPr wrap="square" rtlCol="0">
            <a:spAutoFit/>
          </a:bodyPr>
          <a:lstStyle/>
          <a:p>
            <a:r>
              <a:rPr lang="de-DE" sz="1200" b="1" dirty="0" smtClean="0">
                <a:latin typeface="Corbel" panose="020B0503020204020204" pitchFamily="34" charset="0"/>
              </a:rPr>
              <a:t>Umfeld</a:t>
            </a:r>
          </a:p>
          <a:p>
            <a:endParaRPr lang="de-DE" sz="1200" b="1" dirty="0">
              <a:latin typeface="Corbel" panose="020B0503020204020204" pitchFamily="34" charset="0"/>
            </a:endParaRPr>
          </a:p>
          <a:p>
            <a:r>
              <a:rPr lang="de-DE" sz="1200" dirty="0" smtClean="0">
                <a:latin typeface="Corbel" panose="020B0503020204020204" pitchFamily="34" charset="0"/>
              </a:rPr>
              <a:t>Türkenfeld bietet den Kindern eine natürliche Umgebung mit Spielplätzen, Wäldern, Wiesen und Bächen.</a:t>
            </a:r>
          </a:p>
          <a:p>
            <a:endParaRPr lang="de-DE" sz="1200" dirty="0">
              <a:latin typeface="Corbel" panose="020B0503020204020204" pitchFamily="34" charset="0"/>
            </a:endParaRPr>
          </a:p>
          <a:p>
            <a:r>
              <a:rPr lang="de-DE" sz="1200" dirty="0" smtClean="0">
                <a:latin typeface="Corbel" panose="020B0503020204020204" pitchFamily="34" charset="0"/>
              </a:rPr>
              <a:t>Verschiedene Vereine (Sportverein oder Musikverein), die Bücherei, das Schwimmbad oder der nahe gelegene Ammersee bieten den Kindern vielfältige Möglichkeiten der Freizeitgestaltung sowie der Knüpfung von sozialen Kontakten außerhalb der Einrichtung.</a:t>
            </a:r>
          </a:p>
          <a:p>
            <a:endParaRPr lang="de-DE" sz="1200" dirty="0">
              <a:latin typeface="Corbel" panose="020B0503020204020204" pitchFamily="34" charset="0"/>
            </a:endParaRPr>
          </a:p>
          <a:p>
            <a:r>
              <a:rPr lang="de-DE" sz="1200" dirty="0" smtClean="0">
                <a:latin typeface="Corbel" panose="020B0503020204020204" pitchFamily="34" charset="0"/>
              </a:rPr>
              <a:t>Im Anschluss an den Kindergarten haben die Kinder die Möglichkeit die </a:t>
            </a:r>
            <a:r>
              <a:rPr lang="de-DE" sz="1200" dirty="0" smtClean="0">
                <a:latin typeface="Corbel" panose="020B0503020204020204" pitchFamily="34" charset="0"/>
              </a:rPr>
              <a:t>Grund-/ </a:t>
            </a:r>
            <a:r>
              <a:rPr lang="de-DE" sz="1200" dirty="0" smtClean="0">
                <a:latin typeface="Corbel" panose="020B0503020204020204" pitchFamily="34" charset="0"/>
              </a:rPr>
              <a:t>und Mittelschule sowie die dort ansässige </a:t>
            </a:r>
            <a:r>
              <a:rPr lang="de-DE" sz="1200" dirty="0" smtClean="0">
                <a:latin typeface="Corbel" panose="020B0503020204020204" pitchFamily="34" charset="0"/>
              </a:rPr>
              <a:t>OGTS (Offene ganztags Schule)</a:t>
            </a:r>
            <a:r>
              <a:rPr lang="de-DE" sz="1200" dirty="0" smtClean="0">
                <a:latin typeface="Corbel" panose="020B0503020204020204" pitchFamily="34" charset="0"/>
              </a:rPr>
              <a:t> </a:t>
            </a:r>
            <a:r>
              <a:rPr lang="de-DE" sz="1200" dirty="0" smtClean="0">
                <a:latin typeface="Corbel" panose="020B0503020204020204" pitchFamily="34" charset="0"/>
              </a:rPr>
              <a:t>zu besuchen.</a:t>
            </a:r>
          </a:p>
          <a:p>
            <a:endParaRPr lang="de-DE" sz="1200" dirty="0">
              <a:latin typeface="Corbel" panose="020B0503020204020204" pitchFamily="34" charset="0"/>
            </a:endParaRPr>
          </a:p>
          <a:p>
            <a:r>
              <a:rPr lang="de-DE" sz="1200" dirty="0" smtClean="0">
                <a:latin typeface="Corbel" panose="020B0503020204020204" pitchFamily="34" charset="0"/>
              </a:rPr>
              <a:t>Türkenfeld ist durch den S-Bahnanschluss sowie den Auto-bahnanschluss zur A96 gut zu erreichen.</a:t>
            </a:r>
          </a:p>
          <a:p>
            <a:r>
              <a:rPr lang="de-DE" sz="1200" dirty="0" smtClean="0">
                <a:latin typeface="Corbel" panose="020B0503020204020204" pitchFamily="34" charset="0"/>
              </a:rPr>
              <a:t>Der Grundbedarf für das tägliche Leben ist durch unterschiedliche Geschäfte gegeben.</a:t>
            </a:r>
          </a:p>
          <a:p>
            <a:endParaRPr lang="de-DE" sz="1200" dirty="0" smtClean="0">
              <a:latin typeface="Corbel" panose="020B0503020204020204" pitchFamily="34" charset="0"/>
            </a:endParaRPr>
          </a:p>
          <a:p>
            <a:r>
              <a:rPr lang="de-DE" sz="1200" dirty="0" smtClean="0">
                <a:latin typeface="Corbel" panose="020B0503020204020204" pitchFamily="34" charset="0"/>
              </a:rPr>
              <a:t>Für eine medizinische Versorgung ist durch mehrere Arztpraxen sowie einer Apotheke gesorgt.  </a:t>
            </a: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endParaRPr lang="de-DE" sz="1200" dirty="0" smtClean="0">
              <a:latin typeface="Corbel" panose="020B0503020204020204" pitchFamily="34" charset="0"/>
            </a:endParaRPr>
          </a:p>
          <a:p>
            <a:endParaRPr lang="de-DE" sz="1200" dirty="0">
              <a:latin typeface="Corbel" panose="020B0503020204020204" pitchFamily="34" charset="0"/>
            </a:endParaRPr>
          </a:p>
          <a:p>
            <a:pPr algn="ctr"/>
            <a:r>
              <a:rPr lang="de-DE" sz="1200" dirty="0" smtClean="0">
                <a:latin typeface="Corbel" panose="020B0503020204020204" pitchFamily="34" charset="0"/>
              </a:rPr>
              <a:t>-8-</a:t>
            </a:r>
            <a:endParaRPr lang="de-DE" sz="1200" dirty="0">
              <a:latin typeface="Corbel" panose="020B0503020204020204" pitchFamily="34" charset="0"/>
            </a:endParaRPr>
          </a:p>
        </p:txBody>
      </p:sp>
      <p:sp>
        <p:nvSpPr>
          <p:cNvPr id="7" name="Textfeld 6"/>
          <p:cNvSpPr txBox="1"/>
          <p:nvPr/>
        </p:nvSpPr>
        <p:spPr>
          <a:xfrm>
            <a:off x="1710240" y="1394584"/>
            <a:ext cx="4234070" cy="389278"/>
          </a:xfrm>
          <a:prstGeom prst="rect">
            <a:avLst/>
          </a:prstGeom>
          <a:noFill/>
        </p:spPr>
        <p:txBody>
          <a:bodyPr wrap="square" lIns="98188" tIns="49094" rIns="98188" bIns="49094" rtlCol="0">
            <a:spAutoFit/>
          </a:bodyPr>
          <a:lstStyle/>
          <a:p>
            <a:r>
              <a:rPr lang="de-DE" dirty="0" smtClean="0">
                <a:latin typeface="Corbel" panose="020B0503020204020204" pitchFamily="34" charset="0"/>
              </a:rPr>
              <a:t>Unsere </a:t>
            </a:r>
            <a:r>
              <a:rPr lang="de-DE" sz="1800" dirty="0" smtClean="0">
                <a:latin typeface="Corbel" panose="020B0503020204020204" pitchFamily="34" charset="0"/>
              </a:rPr>
              <a:t>Einrichtung</a:t>
            </a:r>
            <a:r>
              <a:rPr lang="de-DE" dirty="0" smtClean="0">
                <a:latin typeface="Corbel" panose="020B0503020204020204" pitchFamily="34" charset="0"/>
              </a:rPr>
              <a:t> stellt sich vor</a:t>
            </a:r>
            <a:endParaRPr lang="de-DE" dirty="0">
              <a:latin typeface="Corbel" panose="020B0503020204020204" pitchFamily="34" charset="0"/>
            </a:endParaRPr>
          </a:p>
        </p:txBody>
      </p:sp>
    </p:spTree>
    <p:extLst>
      <p:ext uri="{BB962C8B-B14F-4D97-AF65-F5344CB8AC3E}">
        <p14:creationId xmlns:p14="http://schemas.microsoft.com/office/powerpoint/2010/main" val="1276797551"/>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5705</Words>
  <Application>Microsoft Office PowerPoint</Application>
  <PresentationFormat>Benutzerdefiniert</PresentationFormat>
  <Paragraphs>3375</Paragraphs>
  <Slides>31</Slides>
  <Notes>2</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31</vt:i4>
      </vt:variant>
    </vt:vector>
  </HeadingPairs>
  <TitlesOfParts>
    <vt:vector size="36" baseType="lpstr">
      <vt:lpstr>Arial</vt:lpstr>
      <vt:lpstr>Calibri</vt:lpstr>
      <vt:lpstr>Corbel</vt:lpstr>
      <vt:lpstr>Times New Roman</vt:lpstr>
      <vt:lpstr>Larissa</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Gde. Türkenfeld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KiGa Pfiffikus</dc:creator>
  <cp:lastModifiedBy>Leitung Pfiffikus</cp:lastModifiedBy>
  <cp:revision>100</cp:revision>
  <cp:lastPrinted>2017-06-06T12:31:02Z</cp:lastPrinted>
  <dcterms:created xsi:type="dcterms:W3CDTF">2013-12-10T09:02:42Z</dcterms:created>
  <dcterms:modified xsi:type="dcterms:W3CDTF">2024-07-25T09:42:34Z</dcterms:modified>
</cp:coreProperties>
</file>